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9.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0.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3.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4.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6"/>
    <p:sldMasterId id="2147483700" r:id="rId7"/>
    <p:sldMasterId id="2147483730" r:id="rId8"/>
    <p:sldMasterId id="2147483760" r:id="rId9"/>
    <p:sldMasterId id="2147483790" r:id="rId10"/>
    <p:sldMasterId id="2147483808" r:id="rId11"/>
    <p:sldMasterId id="2147483827" r:id="rId12"/>
    <p:sldMasterId id="2147483840" r:id="rId13"/>
    <p:sldMasterId id="2147483873" r:id="rId14"/>
    <p:sldMasterId id="2147483892" r:id="rId15"/>
    <p:sldMasterId id="2147483905" r:id="rId16"/>
    <p:sldMasterId id="2147483938" r:id="rId17"/>
    <p:sldMasterId id="2147483952" r:id="rId18"/>
    <p:sldMasterId id="2147483989" r:id="rId19"/>
    <p:sldMasterId id="2147484009" r:id="rId20"/>
    <p:sldMasterId id="2147484029" r:id="rId21"/>
  </p:sldMasterIdLst>
  <p:notesMasterIdLst>
    <p:notesMasterId r:id="rId113"/>
  </p:notesMasterIdLst>
  <p:sldIdLst>
    <p:sldId id="445" r:id="rId22"/>
    <p:sldId id="446" r:id="rId23"/>
    <p:sldId id="447" r:id="rId24"/>
    <p:sldId id="449" r:id="rId25"/>
    <p:sldId id="451" r:id="rId26"/>
    <p:sldId id="450" r:id="rId27"/>
    <p:sldId id="448" r:id="rId28"/>
    <p:sldId id="452" r:id="rId29"/>
    <p:sldId id="453" r:id="rId30"/>
    <p:sldId id="456" r:id="rId31"/>
    <p:sldId id="462" r:id="rId32"/>
    <p:sldId id="463" r:id="rId33"/>
    <p:sldId id="464" r:id="rId34"/>
    <p:sldId id="465" r:id="rId35"/>
    <p:sldId id="466" r:id="rId36"/>
    <p:sldId id="467" r:id="rId37"/>
    <p:sldId id="468" r:id="rId38"/>
    <p:sldId id="469" r:id="rId39"/>
    <p:sldId id="470" r:id="rId40"/>
    <p:sldId id="471" r:id="rId41"/>
    <p:sldId id="472" r:id="rId42"/>
    <p:sldId id="460" r:id="rId43"/>
    <p:sldId id="501" r:id="rId44"/>
    <p:sldId id="502" r:id="rId45"/>
    <p:sldId id="454" r:id="rId46"/>
    <p:sldId id="515" r:id="rId47"/>
    <p:sldId id="516" r:id="rId48"/>
    <p:sldId id="517" r:id="rId49"/>
    <p:sldId id="458" r:id="rId50"/>
    <p:sldId id="518" r:id="rId51"/>
    <p:sldId id="548" r:id="rId52"/>
    <p:sldId id="508" r:id="rId53"/>
    <p:sldId id="503" r:id="rId54"/>
    <p:sldId id="585" r:id="rId55"/>
    <p:sldId id="506" r:id="rId56"/>
    <p:sldId id="505" r:id="rId57"/>
    <p:sldId id="507" r:id="rId58"/>
    <p:sldId id="459" r:id="rId59"/>
    <p:sldId id="558" r:id="rId60"/>
    <p:sldId id="559" r:id="rId61"/>
    <p:sldId id="560" r:id="rId62"/>
    <p:sldId id="561" r:id="rId63"/>
    <p:sldId id="562" r:id="rId64"/>
    <p:sldId id="563" r:id="rId65"/>
    <p:sldId id="564" r:id="rId66"/>
    <p:sldId id="571" r:id="rId67"/>
    <p:sldId id="572" r:id="rId68"/>
    <p:sldId id="573" r:id="rId69"/>
    <p:sldId id="574" r:id="rId70"/>
    <p:sldId id="575" r:id="rId71"/>
    <p:sldId id="576" r:id="rId72"/>
    <p:sldId id="519" r:id="rId73"/>
    <p:sldId id="520" r:id="rId74"/>
    <p:sldId id="521" r:id="rId75"/>
    <p:sldId id="522" r:id="rId76"/>
    <p:sldId id="523" r:id="rId77"/>
    <p:sldId id="524" r:id="rId78"/>
    <p:sldId id="525" r:id="rId79"/>
    <p:sldId id="526" r:id="rId80"/>
    <p:sldId id="527" r:id="rId81"/>
    <p:sldId id="528" r:id="rId82"/>
    <p:sldId id="530" r:id="rId83"/>
    <p:sldId id="531" r:id="rId84"/>
    <p:sldId id="532" r:id="rId85"/>
    <p:sldId id="533" r:id="rId86"/>
    <p:sldId id="534" r:id="rId87"/>
    <p:sldId id="535" r:id="rId88"/>
    <p:sldId id="536" r:id="rId89"/>
    <p:sldId id="537" r:id="rId90"/>
    <p:sldId id="538" r:id="rId91"/>
    <p:sldId id="539" r:id="rId92"/>
    <p:sldId id="540" r:id="rId93"/>
    <p:sldId id="541" r:id="rId94"/>
    <p:sldId id="542" r:id="rId95"/>
    <p:sldId id="543" r:id="rId96"/>
    <p:sldId id="544" r:id="rId97"/>
    <p:sldId id="545" r:id="rId98"/>
    <p:sldId id="546" r:id="rId99"/>
    <p:sldId id="547" r:id="rId100"/>
    <p:sldId id="549" r:id="rId101"/>
    <p:sldId id="550" r:id="rId102"/>
    <p:sldId id="551" r:id="rId103"/>
    <p:sldId id="552" r:id="rId104"/>
    <p:sldId id="553" r:id="rId105"/>
    <p:sldId id="554" r:id="rId106"/>
    <p:sldId id="457" r:id="rId107"/>
    <p:sldId id="582" r:id="rId108"/>
    <p:sldId id="584" r:id="rId109"/>
    <p:sldId id="578" r:id="rId110"/>
    <p:sldId id="580" r:id="rId111"/>
    <p:sldId id="579" r:id="rId112"/>
  </p:sldIdLst>
  <p:sldSz cx="9601200" cy="7315200"/>
  <p:notesSz cx="6858000" cy="9144000"/>
  <p:defaultTextStyle>
    <a:defPPr>
      <a:defRPr lang="en-US"/>
    </a:defPPr>
    <a:lvl1pPr algn="l" rtl="0" fontAlgn="base">
      <a:spcBef>
        <a:spcPct val="0"/>
      </a:spcBef>
      <a:spcAft>
        <a:spcPct val="0"/>
      </a:spcAft>
      <a:defRPr sz="1900" kern="1200">
        <a:solidFill>
          <a:schemeClr val="tx1"/>
        </a:solidFill>
        <a:latin typeface="Arial" charset="0"/>
        <a:ea typeface="+mn-ea"/>
        <a:cs typeface="+mn-cs"/>
      </a:defRPr>
    </a:lvl1pPr>
    <a:lvl2pPr marL="457200" algn="l" rtl="0" fontAlgn="base">
      <a:spcBef>
        <a:spcPct val="0"/>
      </a:spcBef>
      <a:spcAft>
        <a:spcPct val="0"/>
      </a:spcAft>
      <a:defRPr sz="1900" kern="1200">
        <a:solidFill>
          <a:schemeClr val="tx1"/>
        </a:solidFill>
        <a:latin typeface="Arial" charset="0"/>
        <a:ea typeface="+mn-ea"/>
        <a:cs typeface="+mn-cs"/>
      </a:defRPr>
    </a:lvl2pPr>
    <a:lvl3pPr marL="914400" algn="l" rtl="0" fontAlgn="base">
      <a:spcBef>
        <a:spcPct val="0"/>
      </a:spcBef>
      <a:spcAft>
        <a:spcPct val="0"/>
      </a:spcAft>
      <a:defRPr sz="1900" kern="1200">
        <a:solidFill>
          <a:schemeClr val="tx1"/>
        </a:solidFill>
        <a:latin typeface="Arial" charset="0"/>
        <a:ea typeface="+mn-ea"/>
        <a:cs typeface="+mn-cs"/>
      </a:defRPr>
    </a:lvl3pPr>
    <a:lvl4pPr marL="1371600" algn="l" rtl="0" fontAlgn="base">
      <a:spcBef>
        <a:spcPct val="0"/>
      </a:spcBef>
      <a:spcAft>
        <a:spcPct val="0"/>
      </a:spcAft>
      <a:defRPr sz="1900" kern="1200">
        <a:solidFill>
          <a:schemeClr val="tx1"/>
        </a:solidFill>
        <a:latin typeface="Arial" charset="0"/>
        <a:ea typeface="+mn-ea"/>
        <a:cs typeface="+mn-cs"/>
      </a:defRPr>
    </a:lvl4pPr>
    <a:lvl5pPr marL="1828800" algn="l" rtl="0" fontAlgn="base">
      <a:spcBef>
        <a:spcPct val="0"/>
      </a:spcBef>
      <a:spcAft>
        <a:spcPct val="0"/>
      </a:spcAft>
      <a:defRPr sz="1900" kern="1200">
        <a:solidFill>
          <a:schemeClr val="tx1"/>
        </a:solidFill>
        <a:latin typeface="Arial" charset="0"/>
        <a:ea typeface="+mn-ea"/>
        <a:cs typeface="+mn-cs"/>
      </a:defRPr>
    </a:lvl5pPr>
    <a:lvl6pPr marL="2286000" algn="l" defTabSz="914400" rtl="0" eaLnBrk="1" latinLnBrk="0" hangingPunct="1">
      <a:defRPr sz="1900" kern="1200">
        <a:solidFill>
          <a:schemeClr val="tx1"/>
        </a:solidFill>
        <a:latin typeface="Arial" charset="0"/>
        <a:ea typeface="+mn-ea"/>
        <a:cs typeface="+mn-cs"/>
      </a:defRPr>
    </a:lvl6pPr>
    <a:lvl7pPr marL="2743200" algn="l" defTabSz="914400" rtl="0" eaLnBrk="1" latinLnBrk="0" hangingPunct="1">
      <a:defRPr sz="1900" kern="1200">
        <a:solidFill>
          <a:schemeClr val="tx1"/>
        </a:solidFill>
        <a:latin typeface="Arial" charset="0"/>
        <a:ea typeface="+mn-ea"/>
        <a:cs typeface="+mn-cs"/>
      </a:defRPr>
    </a:lvl7pPr>
    <a:lvl8pPr marL="3200400" algn="l" defTabSz="914400" rtl="0" eaLnBrk="1" latinLnBrk="0" hangingPunct="1">
      <a:defRPr sz="1900" kern="1200">
        <a:solidFill>
          <a:schemeClr val="tx1"/>
        </a:solidFill>
        <a:latin typeface="Arial" charset="0"/>
        <a:ea typeface="+mn-ea"/>
        <a:cs typeface="+mn-cs"/>
      </a:defRPr>
    </a:lvl8pPr>
    <a:lvl9pPr marL="3657600" algn="l" defTabSz="914400"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02AF30D6-848E-4162-BAD6-F3AEF2C386CE}">
          <p14:sldIdLst>
            <p14:sldId id="445"/>
            <p14:sldId id="446"/>
            <p14:sldId id="447"/>
            <p14:sldId id="449"/>
            <p14:sldId id="451"/>
            <p14:sldId id="450"/>
            <p14:sldId id="448"/>
            <p14:sldId id="452"/>
            <p14:sldId id="453"/>
            <p14:sldId id="456"/>
            <p14:sldId id="462"/>
            <p14:sldId id="463"/>
            <p14:sldId id="464"/>
            <p14:sldId id="465"/>
            <p14:sldId id="466"/>
            <p14:sldId id="467"/>
            <p14:sldId id="468"/>
            <p14:sldId id="469"/>
            <p14:sldId id="470"/>
            <p14:sldId id="471"/>
            <p14:sldId id="472"/>
            <p14:sldId id="460"/>
            <p14:sldId id="501"/>
            <p14:sldId id="502"/>
            <p14:sldId id="454"/>
            <p14:sldId id="515"/>
            <p14:sldId id="516"/>
            <p14:sldId id="517"/>
            <p14:sldId id="458"/>
            <p14:sldId id="518"/>
            <p14:sldId id="548"/>
            <p14:sldId id="508"/>
            <p14:sldId id="503"/>
            <p14:sldId id="585"/>
            <p14:sldId id="506"/>
            <p14:sldId id="505"/>
            <p14:sldId id="507"/>
            <p14:sldId id="459"/>
            <p14:sldId id="558"/>
            <p14:sldId id="559"/>
            <p14:sldId id="560"/>
            <p14:sldId id="561"/>
            <p14:sldId id="562"/>
            <p14:sldId id="563"/>
            <p14:sldId id="564"/>
            <p14:sldId id="571"/>
            <p14:sldId id="572"/>
            <p14:sldId id="573"/>
            <p14:sldId id="574"/>
            <p14:sldId id="575"/>
            <p14:sldId id="576"/>
            <p14:sldId id="519"/>
            <p14:sldId id="520"/>
            <p14:sldId id="521"/>
            <p14:sldId id="522"/>
            <p14:sldId id="523"/>
            <p14:sldId id="524"/>
            <p14:sldId id="525"/>
            <p14:sldId id="526"/>
            <p14:sldId id="527"/>
            <p14:sldId id="528"/>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9"/>
            <p14:sldId id="550"/>
            <p14:sldId id="551"/>
            <p14:sldId id="552"/>
            <p14:sldId id="553"/>
            <p14:sldId id="554"/>
            <p14:sldId id="457"/>
            <p14:sldId id="582"/>
            <p14:sldId id="584"/>
            <p14:sldId id="578"/>
            <p14:sldId id="580"/>
            <p14:sldId id="579"/>
          </p14:sldIdLst>
        </p14:section>
        <p14:section name="Appendix" id="{2D298A36-744F-405E-8BF4-E2BEEBEBB65B}">
          <p14:sldIdLst/>
        </p14:section>
      </p14:sectionLst>
    </p:ext>
    <p:ext uri="{EFAFB233-063F-42B5-8137-9DF3F51BA10A}">
      <p15:sldGuideLst xmlns:p15="http://schemas.microsoft.com/office/powerpoint/2012/main">
        <p15:guide id="1" orient="horz" pos="2304">
          <p15:clr>
            <a:srgbClr val="A4A3A4"/>
          </p15:clr>
        </p15:guide>
        <p15:guide id="2"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63140" autoAdjust="0"/>
  </p:normalViewPr>
  <p:slideViewPr>
    <p:cSldViewPr>
      <p:cViewPr varScale="1">
        <p:scale>
          <a:sx n="54" d="100"/>
          <a:sy n="54" d="100"/>
        </p:scale>
        <p:origin x="2406" y="84"/>
      </p:cViewPr>
      <p:guideLst>
        <p:guide orient="horz" pos="2304"/>
        <p:guide pos="30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117" Type="http://schemas.openxmlformats.org/officeDocument/2006/relationships/tableStyles" Target="tableStyles.xml"/><Relationship Id="rId21" Type="http://schemas.openxmlformats.org/officeDocument/2006/relationships/slideMaster" Target="slideMasters/slideMaster16.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slide" Target="slides/slide68.xml"/><Relationship Id="rId112" Type="http://schemas.openxmlformats.org/officeDocument/2006/relationships/slide" Target="slides/slide91.xml"/><Relationship Id="rId16" Type="http://schemas.openxmlformats.org/officeDocument/2006/relationships/slideMaster" Target="slideMasters/slideMaster11.xml"/><Relationship Id="rId107" Type="http://schemas.openxmlformats.org/officeDocument/2006/relationships/slide" Target="slides/slide86.xml"/><Relationship Id="rId11" Type="http://schemas.openxmlformats.org/officeDocument/2006/relationships/slideMaster" Target="slideMasters/slideMaster6.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slide" Target="slides/slide66.xml"/><Relationship Id="rId102" Type="http://schemas.openxmlformats.org/officeDocument/2006/relationships/slide" Target="slides/slide81.xml"/><Relationship Id="rId110" Type="http://schemas.openxmlformats.org/officeDocument/2006/relationships/slide" Target="slides/slide89.xml"/><Relationship Id="rId115"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slide" Target="slides/slide69.xml"/><Relationship Id="rId95" Type="http://schemas.openxmlformats.org/officeDocument/2006/relationships/slide" Target="slides/slide74.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13"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slide" Target="slides/slide64.xml"/><Relationship Id="rId93" Type="http://schemas.openxmlformats.org/officeDocument/2006/relationships/slide" Target="slides/slide72.xml"/><Relationship Id="rId98" Type="http://schemas.openxmlformats.org/officeDocument/2006/relationships/slide" Target="slides/slide77.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103" Type="http://schemas.openxmlformats.org/officeDocument/2006/relationships/slide" Target="slides/slide82.xml"/><Relationship Id="rId108" Type="http://schemas.openxmlformats.org/officeDocument/2006/relationships/slide" Target="slides/slide87.xml"/><Relationship Id="rId116" Type="http://schemas.openxmlformats.org/officeDocument/2006/relationships/theme" Target="theme/theme1.xml"/><Relationship Id="rId20" Type="http://schemas.openxmlformats.org/officeDocument/2006/relationships/slideMaster" Target="slideMasters/slideMaster15.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slide" Target="slides/slide67.xml"/><Relationship Id="rId91" Type="http://schemas.openxmlformats.org/officeDocument/2006/relationships/slide" Target="slides/slide70.xml"/><Relationship Id="rId96" Type="http://schemas.openxmlformats.org/officeDocument/2006/relationships/slide" Target="slides/slide75.xml"/><Relationship Id="rId111"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6" Type="http://schemas.openxmlformats.org/officeDocument/2006/relationships/slide" Target="slides/slide85.xml"/><Relationship Id="rId114" Type="http://schemas.openxmlformats.org/officeDocument/2006/relationships/presProps" Target="presProps.xml"/><Relationship Id="rId10" Type="http://schemas.openxmlformats.org/officeDocument/2006/relationships/slideMaster" Target="slideMasters/slideMaster5.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slide" Target="slides/slide65.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7" Type="http://schemas.openxmlformats.org/officeDocument/2006/relationships/slideMaster" Target="slideMasters/slideMaster2.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148" name="Rectangle 4"/>
          <p:cNvSpPr>
            <a:spLocks noGrp="1" noRot="1" noChangeAspect="1" noChangeArrowheads="1" noTextEdit="1"/>
          </p:cNvSpPr>
          <p:nvPr>
            <p:ph type="sldImg" idx="2"/>
          </p:nvPr>
        </p:nvSpPr>
        <p:spPr bwMode="auto">
          <a:xfrm>
            <a:off x="1177925" y="685800"/>
            <a:ext cx="450215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D518A09-E660-4796-8A89-3F4D2BA2FE78}" type="slidenum">
              <a:rPr lang="en-US"/>
              <a:pPr>
                <a:defRPr/>
              </a:pPr>
              <a:t>‹#›</a:t>
            </a:fld>
            <a:endParaRPr lang="en-US"/>
          </a:p>
        </p:txBody>
      </p:sp>
    </p:spTree>
    <p:extLst>
      <p:ext uri="{BB962C8B-B14F-4D97-AF65-F5344CB8AC3E}">
        <p14:creationId xmlns:p14="http://schemas.microsoft.com/office/powerpoint/2010/main" val="638593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cloud service</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Cloud services are the code and configuration</a:t>
            </a:r>
            <a:r>
              <a:rPr lang="en-US" sz="1200" b="1" baseline="0" dirty="0" smtClean="0"/>
              <a:t> deployed to Azure </a:t>
            </a:r>
            <a:r>
              <a:rPr lang="en-US" sz="1200" b="1" baseline="0" dirty="0" err="1" smtClean="0"/>
              <a:t>PaaS</a:t>
            </a:r>
            <a:endParaRPr lang="en-US" sz="1200" b="1" baseline="0"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11</a:t>
            </a:fld>
            <a:endParaRPr lang="en-US"/>
          </a:p>
        </p:txBody>
      </p:sp>
    </p:spTree>
    <p:extLst>
      <p:ext uri="{BB962C8B-B14F-4D97-AF65-F5344CB8AC3E}">
        <p14:creationId xmlns:p14="http://schemas.microsoft.com/office/powerpoint/2010/main" val="398523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Explain common best practices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Split</a:t>
            </a:r>
            <a:r>
              <a:rPr lang="en-US" sz="1200" b="1" baseline="0" dirty="0" smtClean="0"/>
              <a:t> application into multiple cloud services. </a:t>
            </a:r>
          </a:p>
          <a:p>
            <a:r>
              <a:rPr lang="en-US" sz="1200" b="1" baseline="0" dirty="0" smtClean="0"/>
              <a:t>Deploy to staging and swap. Allows verification and rollback path.</a:t>
            </a:r>
          </a:p>
          <a:p>
            <a:r>
              <a:rPr lang="en-US" sz="1200" b="1" baseline="0" dirty="0" smtClean="0"/>
              <a:t>Scale out not up. Split work to be handled my many instances rather than one.</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20</a:t>
            </a:fld>
            <a:endParaRPr lang="en-US"/>
          </a:p>
        </p:txBody>
      </p:sp>
    </p:spTree>
    <p:extLst>
      <p:ext uri="{BB962C8B-B14F-4D97-AF65-F5344CB8AC3E}">
        <p14:creationId xmlns:p14="http://schemas.microsoft.com/office/powerpoint/2010/main" val="149412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Azure Virtual Machines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baseline="0" dirty="0" smtClean="0"/>
              <a:t>VMs are </a:t>
            </a:r>
            <a:r>
              <a:rPr lang="en-US" sz="1200" b="1" baseline="0" dirty="0" err="1" smtClean="0"/>
              <a:t>IaaS</a:t>
            </a:r>
            <a:r>
              <a:rPr lang="en-US" sz="1200" b="1" baseline="0" dirty="0" smtClean="0"/>
              <a:t>. Microsoft provides infrastructure, you provide the rest.</a:t>
            </a:r>
          </a:p>
          <a:p>
            <a:r>
              <a:rPr lang="en-US" sz="1200" b="1" baseline="0" dirty="0" smtClean="0"/>
              <a:t>Easily scale to need.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23</a:t>
            </a:fld>
            <a:endParaRPr lang="en-US"/>
          </a:p>
        </p:txBody>
      </p:sp>
    </p:spTree>
    <p:extLst>
      <p:ext uri="{BB962C8B-B14F-4D97-AF65-F5344CB8AC3E}">
        <p14:creationId xmlns:p14="http://schemas.microsoft.com/office/powerpoint/2010/main" val="2691892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24</a:t>
            </a:fld>
            <a:endParaRPr lang="en-US"/>
          </a:p>
        </p:txBody>
      </p:sp>
    </p:spTree>
    <p:extLst>
      <p:ext uri="{BB962C8B-B14F-4D97-AF65-F5344CB8AC3E}">
        <p14:creationId xmlns:p14="http://schemas.microsoft.com/office/powerpoint/2010/main" val="25969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26</a:t>
            </a:fld>
            <a:endParaRPr lang="en-US"/>
          </a:p>
        </p:txBody>
      </p:sp>
    </p:spTree>
    <p:extLst>
      <p:ext uri="{BB962C8B-B14F-4D97-AF65-F5344CB8AC3E}">
        <p14:creationId xmlns:p14="http://schemas.microsoft.com/office/powerpoint/2010/main" val="1994444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27</a:t>
            </a:fld>
            <a:endParaRPr lang="en-US"/>
          </a:p>
        </p:txBody>
      </p:sp>
    </p:spTree>
    <p:extLst>
      <p:ext uri="{BB962C8B-B14F-4D97-AF65-F5344CB8AC3E}">
        <p14:creationId xmlns:p14="http://schemas.microsoft.com/office/powerpoint/2010/main" val="97084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28</a:t>
            </a:fld>
            <a:endParaRPr lang="en-US"/>
          </a:p>
        </p:txBody>
      </p:sp>
    </p:spTree>
    <p:extLst>
      <p:ext uri="{BB962C8B-B14F-4D97-AF65-F5344CB8AC3E}">
        <p14:creationId xmlns:p14="http://schemas.microsoft.com/office/powerpoint/2010/main" val="1930855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30</a:t>
            </a:fld>
            <a:endParaRPr lang="en-US"/>
          </a:p>
        </p:txBody>
      </p:sp>
    </p:spTree>
    <p:extLst>
      <p:ext uri="{BB962C8B-B14F-4D97-AF65-F5344CB8AC3E}">
        <p14:creationId xmlns:p14="http://schemas.microsoft.com/office/powerpoint/2010/main" val="3792877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Features of Azure VMs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dirty="0" smtClean="0"/>
              <a:t>Can</a:t>
            </a:r>
            <a:r>
              <a:rPr lang="en-US" sz="1200" baseline="0" dirty="0" smtClean="0"/>
              <a:t> deploy to Azure, On-Premise, or Both. Deploying just a VM image, so it is portable.</a:t>
            </a:r>
          </a:p>
          <a:p>
            <a:r>
              <a:rPr lang="en-US" sz="1200" baseline="0" dirty="0" smtClean="0"/>
              <a:t>Microsoft provides a gallery of images you can choose from like SQL Server, SharePoint, Linux Servers and more.</a:t>
            </a:r>
          </a:p>
          <a:p>
            <a:r>
              <a:rPr lang="en-US" sz="1200" baseline="0" dirty="0" smtClean="0"/>
              <a:t>License is included in pricing.</a:t>
            </a:r>
          </a:p>
          <a:p>
            <a:r>
              <a:rPr lang="en-US" sz="1200" baseline="0" dirty="0" smtClean="0"/>
              <a:t>Can connect cloud to on-premise via Site-to-Site VPN.</a:t>
            </a:r>
          </a:p>
          <a:p>
            <a:r>
              <a:rPr lang="en-US" sz="1200" baseline="0" dirty="0" smtClean="0"/>
              <a:t>VMs can be </a:t>
            </a:r>
            <a:r>
              <a:rPr lang="en-US" sz="1200" baseline="0" smtClean="0"/>
              <a:t>load balanced</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31</a:t>
            </a:fld>
            <a:endParaRPr lang="en-US"/>
          </a:p>
        </p:txBody>
      </p:sp>
    </p:spTree>
    <p:extLst>
      <p:ext uri="{BB962C8B-B14F-4D97-AF65-F5344CB8AC3E}">
        <p14:creationId xmlns:p14="http://schemas.microsoft.com/office/powerpoint/2010/main" val="2352946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Introduce ACS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ACS is</a:t>
            </a:r>
            <a:r>
              <a:rPr lang="en-US" sz="3000" i="1" spc="-38" baseline="0" dirty="0" smtClean="0"/>
              <a:t> a way to outsource authenticating users in your system</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endParaRPr lang="en-US" baseline="0" dirty="0" smtClean="0"/>
          </a:p>
          <a:p>
            <a:r>
              <a:rPr lang="en-US" b="1" baseline="0"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33</a:t>
            </a:fld>
            <a:endParaRPr lang="en-US"/>
          </a:p>
        </p:txBody>
      </p:sp>
    </p:spTree>
    <p:extLst>
      <p:ext uri="{BB962C8B-B14F-4D97-AF65-F5344CB8AC3E}">
        <p14:creationId xmlns:p14="http://schemas.microsoft.com/office/powerpoint/2010/main" val="3108199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Contrast old and new way</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Rather than storing usernames and passwords, users can authenticate thru</a:t>
            </a:r>
            <a:r>
              <a:rPr lang="en-US" sz="3000" i="1" spc="-38" baseline="0" dirty="0" smtClean="0"/>
              <a:t> accounts they already have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baseline="0" dirty="0" smtClean="0"/>
              <a:t>People don’t want more usernames and passwords to remember</a:t>
            </a:r>
          </a:p>
          <a:p>
            <a:pPr marL="174982" indent="-174982">
              <a:buFont typeface="Arial" pitchFamily="34" charset="0"/>
              <a:buChar char="•"/>
            </a:pPr>
            <a:r>
              <a:rPr lang="en-NZ" baseline="0" dirty="0" smtClean="0"/>
              <a:t>People don’t trust you with usernames and passwords</a:t>
            </a:r>
          </a:p>
          <a:p>
            <a:pPr marL="174982" indent="-174982">
              <a:buFont typeface="Arial" pitchFamily="34" charset="0"/>
              <a:buChar char="•"/>
            </a:pPr>
            <a:r>
              <a:rPr lang="en-NZ" baseline="0" dirty="0" smtClean="0"/>
              <a:t>People want fast</a:t>
            </a:r>
          </a:p>
          <a:p>
            <a:pPr marL="174982" indent="-174982">
              <a:buFont typeface="Arial" pitchFamily="34" charset="0"/>
              <a:buChar char="•"/>
            </a:pPr>
            <a:r>
              <a:rPr lang="en-NZ" baseline="0" dirty="0" smtClean="0"/>
              <a:t>You can use ADFS (Active Directory Federation Services) as well</a:t>
            </a:r>
          </a:p>
          <a:p>
            <a:pPr marL="174982" indent="-174982">
              <a:buFont typeface="Arial" pitchFamily="34" charset="0"/>
              <a:buChar char="•"/>
            </a:pPr>
            <a:endParaRPr lang="en-US" baseline="0" dirty="0" smtClean="0"/>
          </a:p>
          <a:p>
            <a:r>
              <a:rPr lang="en-US" b="1" baseline="0" dirty="0" smtClean="0"/>
              <a:t>Notes</a:t>
            </a:r>
          </a:p>
          <a:p>
            <a:pPr marL="0" indent="0">
              <a:buFont typeface="Arial" panose="020B0604020202020204" pitchFamily="34" charset="0"/>
              <a:buNone/>
            </a:pPr>
            <a:r>
              <a:rPr lang="en-US" b="0" baseline="0" dirty="0" smtClean="0"/>
              <a:t>Supported protocols: </a:t>
            </a:r>
            <a:r>
              <a:rPr lang="en-US" dirty="0" smtClean="0">
                <a:solidFill>
                  <a:srgbClr val="2A2A2A"/>
                </a:solidFill>
                <a:latin typeface="Segoe UI" panose="020B0502040204020203" pitchFamily="34" charset="0"/>
              </a:rPr>
              <a:t>Open Authorization (</a:t>
            </a:r>
            <a:r>
              <a:rPr lang="en-US" dirty="0" err="1" smtClean="0">
                <a:solidFill>
                  <a:srgbClr val="2A2A2A"/>
                </a:solidFill>
                <a:latin typeface="Segoe UI" panose="020B0502040204020203" pitchFamily="34" charset="0"/>
              </a:rPr>
              <a:t>OAuth</a:t>
            </a:r>
            <a:r>
              <a:rPr lang="en-US" dirty="0" smtClean="0">
                <a:solidFill>
                  <a:srgbClr val="2A2A2A"/>
                </a:solidFill>
                <a:latin typeface="Segoe UI" panose="020B0502040204020203" pitchFamily="34" charset="0"/>
              </a:rPr>
              <a:t>),</a:t>
            </a:r>
            <a:r>
              <a:rPr lang="en-US" baseline="0" dirty="0" smtClean="0">
                <a:solidFill>
                  <a:srgbClr val="2A2A2A"/>
                </a:solidFill>
                <a:latin typeface="Segoe UI" panose="020B0502040204020203" pitchFamily="34" charset="0"/>
              </a:rPr>
              <a:t> </a:t>
            </a:r>
            <a:r>
              <a:rPr lang="en-US" dirty="0" err="1" smtClean="0">
                <a:solidFill>
                  <a:srgbClr val="2A2A2A"/>
                </a:solidFill>
                <a:latin typeface="Segoe UI" panose="020B0502040204020203" pitchFamily="34" charset="0"/>
              </a:rPr>
              <a:t>OpenID</a:t>
            </a:r>
            <a:r>
              <a:rPr lang="en-US" dirty="0" smtClean="0">
                <a:solidFill>
                  <a:srgbClr val="2A2A2A"/>
                </a:solidFill>
                <a:latin typeface="Segoe UI" panose="020B0502040204020203" pitchFamily="34" charset="0"/>
              </a:rPr>
              <a:t>,</a:t>
            </a:r>
            <a:r>
              <a:rPr lang="en-US" baseline="0" dirty="0" smtClean="0">
                <a:solidFill>
                  <a:srgbClr val="2A2A2A"/>
                </a:solidFill>
                <a:latin typeface="Segoe UI" panose="020B0502040204020203" pitchFamily="34" charset="0"/>
              </a:rPr>
              <a:t> </a:t>
            </a:r>
            <a:r>
              <a:rPr lang="en-US" dirty="0" smtClean="0">
                <a:solidFill>
                  <a:srgbClr val="2A2A2A"/>
                </a:solidFill>
                <a:latin typeface="Segoe UI" panose="020B0502040204020203" pitchFamily="34" charset="0"/>
              </a:rPr>
              <a:t>WS-Federation,</a:t>
            </a:r>
            <a:r>
              <a:rPr lang="en-US" baseline="0" dirty="0" smtClean="0">
                <a:solidFill>
                  <a:srgbClr val="2A2A2A"/>
                </a:solidFill>
                <a:latin typeface="Segoe UI" panose="020B0502040204020203" pitchFamily="34" charset="0"/>
              </a:rPr>
              <a:t> </a:t>
            </a:r>
            <a:r>
              <a:rPr lang="en-US" dirty="0" smtClean="0">
                <a:solidFill>
                  <a:srgbClr val="2A2A2A"/>
                </a:solidFill>
                <a:latin typeface="Segoe UI" panose="020B0502040204020203" pitchFamily="34" charset="0"/>
              </a:rPr>
              <a:t>WS-Trust</a:t>
            </a:r>
            <a:endParaRPr lang="en-US" b="0" baseline="0" dirty="0" smtClean="0"/>
          </a:p>
          <a:p>
            <a:r>
              <a:rPr lang="en-US" b="0" baseline="0" dirty="0" smtClean="0"/>
              <a:t>Supported tokens: </a:t>
            </a:r>
            <a:r>
              <a:rPr lang="en-US" sz="1200" b="0" i="0" kern="1200" dirty="0" smtClean="0">
                <a:solidFill>
                  <a:schemeClr val="tx1"/>
                </a:solidFill>
                <a:effectLst/>
                <a:latin typeface="Arial" charset="0"/>
                <a:ea typeface="+mn-ea"/>
                <a:cs typeface="+mn-cs"/>
              </a:rPr>
              <a:t>JSON Web Token (JWT), SAML 1.1, SAML 2.0, and Simple Web Token (SWT)</a:t>
            </a:r>
          </a:p>
          <a:p>
            <a:endParaRPr lang="en-US" b="1" baseline="0" dirty="0" smtClean="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34</a:t>
            </a:fld>
            <a:endParaRPr lang="en-US"/>
          </a:p>
        </p:txBody>
      </p:sp>
    </p:spTree>
    <p:extLst>
      <p:ext uri="{BB962C8B-B14F-4D97-AF65-F5344CB8AC3E}">
        <p14:creationId xmlns:p14="http://schemas.microsoft.com/office/powerpoint/2010/main" val="774316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roles and general uses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Web roles are windows servers</a:t>
            </a:r>
            <a:r>
              <a:rPr lang="en-US" sz="1200" b="1" baseline="0" dirty="0" smtClean="0"/>
              <a:t> with IIS installed. Used for Web or API layer.</a:t>
            </a:r>
          </a:p>
          <a:p>
            <a:r>
              <a:rPr lang="en-US" sz="1200" b="1" baseline="0" dirty="0" smtClean="0"/>
              <a:t>Load balanced by Azure. Round Robin.</a:t>
            </a:r>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12</a:t>
            </a:fld>
            <a:endParaRPr lang="en-US"/>
          </a:p>
        </p:txBody>
      </p:sp>
    </p:spTree>
    <p:extLst>
      <p:ext uri="{BB962C8B-B14F-4D97-AF65-F5344CB8AC3E}">
        <p14:creationId xmlns:p14="http://schemas.microsoft.com/office/powerpoint/2010/main" val="1460657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Explain it in high level terms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ACS</a:t>
            </a:r>
            <a:r>
              <a:rPr lang="en-US" sz="3000" i="1" spc="-38" baseline="0" dirty="0" smtClean="0"/>
              <a:t> adds value to your website by not having to worry about handling the authentication</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endParaRPr lang="en-NZ" baseline="0" dirty="0" smtClean="0"/>
          </a:p>
          <a:p>
            <a:pPr marL="174982" indent="-174982">
              <a:buFont typeface="Arial" pitchFamily="34" charset="0"/>
              <a:buChar char="•"/>
            </a:pPr>
            <a:endParaRPr lang="en-US" baseline="0" dirty="0" smtClean="0"/>
          </a:p>
          <a:p>
            <a:r>
              <a:rPr lang="en-US" b="1" baseline="0" dirty="0" smtClean="0"/>
              <a:t>Notes</a:t>
            </a:r>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35</a:t>
            </a:fld>
            <a:endParaRPr lang="en-US"/>
          </a:p>
        </p:txBody>
      </p:sp>
    </p:spTree>
    <p:extLst>
      <p:ext uri="{BB962C8B-B14F-4D97-AF65-F5344CB8AC3E}">
        <p14:creationId xmlns:p14="http://schemas.microsoft.com/office/powerpoint/2010/main" val="3238062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Explain in detail how ACS works as a middle man to authenticate</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dirty="0" smtClean="0"/>
              <a:t>By</a:t>
            </a:r>
            <a:r>
              <a:rPr lang="en-US" baseline="0" dirty="0" smtClean="0"/>
              <a:t> using ACS, we don’t have to have any of the code to check usernames and passwords or map claims to roles.  All that happens in ACS.</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Claims are added to the token and returned from the Identity Provider</a:t>
            </a:r>
          </a:p>
          <a:p>
            <a:pPr marL="174982" indent="-174982">
              <a:buFont typeface="Arial" pitchFamily="34" charset="0"/>
              <a:buChar char="•"/>
            </a:pPr>
            <a:r>
              <a:rPr lang="en-NZ" dirty="0" smtClean="0"/>
              <a:t>ACS can take the claims and map them</a:t>
            </a:r>
            <a:r>
              <a:rPr lang="en-NZ" baseline="0" dirty="0" smtClean="0"/>
              <a:t> to roles</a:t>
            </a:r>
            <a:endParaRPr lang="en-NZ" dirty="0" smtClean="0"/>
          </a:p>
          <a:p>
            <a:pPr marL="174982" indent="-174982">
              <a:buFont typeface="Arial" pitchFamily="34" charset="0"/>
              <a:buChar char="•"/>
            </a:pPr>
            <a:endParaRPr lang="en-US" baseline="0" dirty="0" smtClean="0"/>
          </a:p>
          <a:p>
            <a:r>
              <a:rPr lang="en-US" b="1" baseline="0" dirty="0" smtClean="0"/>
              <a:t>Notes</a:t>
            </a:r>
          </a:p>
          <a:p>
            <a:pPr marL="0" indent="0">
              <a:buFont typeface="Arial" pitchFamily="34" charset="0"/>
              <a:buNone/>
            </a:pP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36</a:t>
            </a:fld>
            <a:endParaRPr lang="en-US"/>
          </a:p>
        </p:txBody>
      </p:sp>
    </p:spTree>
    <p:extLst>
      <p:ext uri="{BB962C8B-B14F-4D97-AF65-F5344CB8AC3E}">
        <p14:creationId xmlns:p14="http://schemas.microsoft.com/office/powerpoint/2010/main" val="2108252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dirty="0" smtClean="0"/>
              <a:t>Explain claims</a:t>
            </a:r>
            <a:r>
              <a:rPr lang="en-US" baseline="0" dirty="0" smtClean="0"/>
              <a:t> and roles</a:t>
            </a:r>
            <a:endParaRPr lang="en-US"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ACS can transform</a:t>
            </a:r>
            <a:r>
              <a:rPr lang="en-US" sz="3000" i="1" spc="-38" baseline="0" dirty="0" smtClean="0"/>
              <a:t> claims passed from the Identity Provider into roles </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US" b="0" dirty="0" smtClean="0"/>
              <a:t>An</a:t>
            </a:r>
            <a:r>
              <a:rPr lang="en-US" b="0" baseline="0" dirty="0" smtClean="0"/>
              <a:t> identity provider passes back the token with associated claims</a:t>
            </a:r>
            <a:endParaRPr lang="en-US" b="0" dirty="0" smtClean="0"/>
          </a:p>
          <a:p>
            <a:pPr marL="174982" indent="-174982">
              <a:buFont typeface="Arial" pitchFamily="34" charset="0"/>
              <a:buChar char="•"/>
            </a:pPr>
            <a:r>
              <a:rPr lang="en-US" b="0" dirty="0" smtClean="0"/>
              <a:t>ACS can</a:t>
            </a:r>
            <a:r>
              <a:rPr lang="en-US" b="0" baseline="0" dirty="0" smtClean="0"/>
              <a:t> map a claim like “Group” to a claim called “role”</a:t>
            </a:r>
          </a:p>
          <a:p>
            <a:pPr marL="174982" indent="-174982">
              <a:buFont typeface="Arial" pitchFamily="34" charset="0"/>
              <a:buChar char="•"/>
            </a:pPr>
            <a:r>
              <a:rPr lang="en-NZ" dirty="0" smtClean="0"/>
              <a:t>The</a:t>
            </a:r>
            <a:r>
              <a:rPr lang="en-NZ" baseline="0" dirty="0" smtClean="0"/>
              <a:t> role can then be used to allow for permissions over certain controller actions</a:t>
            </a:r>
          </a:p>
          <a:p>
            <a:pPr marL="174982" indent="-174982">
              <a:buFont typeface="Arial" pitchFamily="34" charset="0"/>
              <a:buChar char="•"/>
            </a:pPr>
            <a:endParaRPr lang="en-US" baseline="0" dirty="0" smtClean="0"/>
          </a:p>
          <a:p>
            <a:r>
              <a:rPr lang="en-US" b="1" baseline="0" dirty="0" smtClean="0"/>
              <a:t>Notes</a:t>
            </a:r>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37</a:t>
            </a:fld>
            <a:endParaRPr lang="en-US"/>
          </a:p>
        </p:txBody>
      </p:sp>
    </p:spTree>
    <p:extLst>
      <p:ext uri="{BB962C8B-B14F-4D97-AF65-F5344CB8AC3E}">
        <p14:creationId xmlns:p14="http://schemas.microsoft.com/office/powerpoint/2010/main" val="1966270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9/20/2013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55</a:t>
            </a:fld>
            <a:endParaRPr lang="en-US" dirty="0"/>
          </a:p>
        </p:txBody>
      </p:sp>
    </p:spTree>
    <p:extLst>
      <p:ext uri="{BB962C8B-B14F-4D97-AF65-F5344CB8AC3E}">
        <p14:creationId xmlns:p14="http://schemas.microsoft.com/office/powerpoint/2010/main" val="186650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a:t>Slide Objectives:</a:t>
            </a:r>
          </a:p>
          <a:p>
            <a:pPr marL="0" indent="0">
              <a:buFont typeface="Arial" pitchFamily="34" charset="0"/>
              <a:buNone/>
            </a:pPr>
            <a:r>
              <a:rPr lang="en-US" sz="900" dirty="0"/>
              <a:t>Define the table storage and differentiate it from a Windows Azure SQL Database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Highly</a:t>
            </a:r>
            <a:r>
              <a:rPr lang="en-US" sz="3000" i="1" spc="-38" baseline="0" dirty="0" smtClean="0"/>
              <a:t> scalable </a:t>
            </a:r>
            <a:r>
              <a:rPr lang="en-US" sz="3000" i="1" spc="-38" baseline="0" dirty="0" err="1" smtClean="0"/>
              <a:t>NoSQL</a:t>
            </a:r>
            <a:r>
              <a:rPr lang="en-US" sz="3000" i="1" spc="-38" baseline="0" dirty="0" smtClean="0"/>
              <a:t> Data storage</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Tables offer </a:t>
            </a:r>
            <a:r>
              <a:rPr lang="en-US" dirty="0" err="1" smtClean="0"/>
              <a:t>NoSQL</a:t>
            </a:r>
            <a:r>
              <a:rPr lang="en-US" dirty="0" smtClean="0"/>
              <a:t> capabilities for applications that require storage of large amounts of unstructured data. Tables are an ISO 27001 certified managed service which can auto scale to meet massive volume of up to 100 terabytes and throughput and accessible from virtually anywhere via REST and managed API’s.</a:t>
            </a:r>
            <a:endParaRPr lang="en-US" sz="900" dirty="0" smtClean="0"/>
          </a:p>
          <a:p>
            <a:endParaRPr lang="en-US" sz="900" dirty="0" smtClean="0"/>
          </a:p>
          <a:p>
            <a:pPr marL="3240">
              <a:spcAft>
                <a:spcPts val="919"/>
              </a:spcAft>
              <a:buSzPct val="80000"/>
            </a:pPr>
            <a:r>
              <a:rPr lang="en-US" sz="900" spc="-102" dirty="0" smtClean="0">
                <a:latin typeface="Segoe UI Light" pitchFamily="34" charset="0"/>
              </a:rPr>
              <a:t>Tables store entities</a:t>
            </a:r>
          </a:p>
          <a:p>
            <a:pPr marL="3240">
              <a:spcAft>
                <a:spcPts val="919"/>
              </a:spcAft>
              <a:buSzPct val="80000"/>
            </a:pPr>
            <a:r>
              <a:rPr lang="en-US" sz="900" spc="-102" dirty="0" smtClean="0">
                <a:latin typeface="Segoe UI Light" pitchFamily="34" charset="0"/>
              </a:rPr>
              <a:t>Entity schema can vary in the same table</a:t>
            </a:r>
            <a:r>
              <a:rPr lang="en-US" sz="900" dirty="0" smtClean="0">
                <a:latin typeface="Segoe UI Light" pitchFamily="34" charset="0"/>
              </a:rPr>
              <a:t> </a:t>
            </a:r>
          </a:p>
          <a:p>
            <a:pPr marL="3240">
              <a:spcAft>
                <a:spcPts val="919"/>
              </a:spcAft>
              <a:buSzPct val="80000"/>
            </a:pPr>
            <a:r>
              <a:rPr lang="en-US" sz="900" dirty="0" err="1" smtClean="0">
                <a:latin typeface="Segoe UI Light" pitchFamily="34" charset="0"/>
              </a:rPr>
              <a:t>Hierarchial</a:t>
            </a:r>
            <a:r>
              <a:rPr lang="en-US" sz="900" dirty="0" smtClean="0">
                <a:latin typeface="Segoe UI Light" pitchFamily="34" charset="0"/>
              </a:rPr>
              <a:t> </a:t>
            </a:r>
          </a:p>
          <a:p>
            <a:pPr marL="3240">
              <a:spcAft>
                <a:spcPts val="919"/>
              </a:spcAft>
              <a:buSzPct val="80000"/>
            </a:pPr>
            <a:r>
              <a:rPr lang="en-US" sz="900" dirty="0" smtClean="0">
                <a:latin typeface="Segoe UI Light" pitchFamily="34" charset="0"/>
              </a:rPr>
              <a:t>Automatic scalability</a:t>
            </a:r>
          </a:p>
          <a:p>
            <a:pPr marL="3240">
              <a:spcAft>
                <a:spcPts val="919"/>
              </a:spcAft>
              <a:buSzPct val="80000"/>
            </a:pPr>
            <a:r>
              <a:rPr lang="en-US" sz="900" dirty="0" smtClean="0">
                <a:latin typeface="Segoe UI Light" pitchFamily="34" charset="0"/>
              </a:rPr>
              <a:t>New Geo Replication</a:t>
            </a:r>
            <a:endParaRPr lang="en-US" sz="900" dirty="0" smtClean="0"/>
          </a:p>
          <a:p>
            <a:endParaRPr lang="en-US" sz="900" dirty="0"/>
          </a:p>
          <a:p>
            <a:r>
              <a:rPr lang="en-US" sz="900" b="1" dirty="0"/>
              <a:t>Notes: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92117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20788" y="698500"/>
            <a:ext cx="4581525" cy="3490913"/>
          </a:xfrm>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82" indent="-174982">
              <a:buFont typeface="Arial" pitchFamily="34" charset="0"/>
              <a:buChar char="•"/>
            </a:pPr>
            <a:r>
              <a:rPr lang="en-US" b="0" dirty="0" smtClean="0"/>
              <a:t>Understand Tables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The Table service provides structured storage in the form of tables. </a:t>
            </a:r>
          </a:p>
          <a:p>
            <a:pPr marL="174982" indent="-174982">
              <a:buFont typeface="Arial" pitchFamily="34" charset="0"/>
              <a:buChar char="•"/>
            </a:pPr>
            <a:r>
              <a:rPr lang="en-NZ" dirty="0" smtClean="0"/>
              <a:t>The Table service supports a REST API that is compliant with the ADO.NET Data Services REST API. </a:t>
            </a:r>
          </a:p>
          <a:p>
            <a:pPr marL="174982" indent="-174982">
              <a:buFont typeface="Arial" pitchFamily="34" charset="0"/>
              <a:buChar char="•"/>
            </a:pPr>
            <a:r>
              <a:rPr lang="en-NZ" dirty="0" smtClean="0"/>
              <a:t>Developers may also use the .NET Client Library for ADO.NET Data Services to access the Table service.</a:t>
            </a:r>
          </a:p>
          <a:p>
            <a:endParaRPr lang="en-US" baseline="0" dirty="0" smtClean="0"/>
          </a:p>
          <a:p>
            <a:r>
              <a:rPr lang="en-US" b="1" baseline="0" dirty="0" smtClean="0"/>
              <a:t>Notes</a:t>
            </a:r>
          </a:p>
          <a:p>
            <a:pPr marL="0" indent="0">
              <a:buFont typeface="Arial" pitchFamily="34" charset="0"/>
              <a:buNone/>
            </a:pPr>
            <a:r>
              <a:rPr lang="en-US" dirty="0" smtClean="0"/>
              <a:t>Within a storage account, a developer may create named tables. Tables store data as entities. An entity is a collection of named properties and their values, similar to a row. Tables are partitioned to support load balancing across storage nodes. Each table has as its first property a partition key that specifies the partition an entity belongs to. The second property is a row key that identifies an entity within a given partition. The combination of the partition key and the row key forms a primary key that identifies each entity uniquely within the table.</a:t>
            </a:r>
            <a:endParaRPr lang="en-US" b="1" dirty="0" smtClean="0"/>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451174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37449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82" indent="-174982">
              <a:buFont typeface="Arial" pitchFamily="34" charset="0"/>
              <a:buChar char="•"/>
            </a:pPr>
            <a:r>
              <a:rPr lang="en-US" b="0" dirty="0" smtClean="0"/>
              <a:t>Understand Flexible Entities</a:t>
            </a:r>
          </a:p>
          <a:p>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r>
              <a:rPr lang="en-NZ" dirty="0" smtClean="0"/>
              <a:t>Tables store data as entities. </a:t>
            </a:r>
          </a:p>
          <a:p>
            <a:pPr marL="174982" indent="-174982">
              <a:buFont typeface="Arial" pitchFamily="34" charset="0"/>
              <a:buChar char="•"/>
            </a:pPr>
            <a:r>
              <a:rPr lang="en-NZ" dirty="0" smtClean="0"/>
              <a:t>A table can contain entities of any shape</a:t>
            </a:r>
          </a:p>
          <a:p>
            <a:pPr marL="392350" lvl="1" indent="-174982"/>
            <a:r>
              <a:rPr lang="en-NZ" dirty="0" smtClean="0"/>
              <a:t>There</a:t>
            </a:r>
            <a:r>
              <a:rPr lang="en-NZ" baseline="0" dirty="0" smtClean="0"/>
              <a:t> is no fixed schema</a:t>
            </a:r>
          </a:p>
          <a:p>
            <a:pPr marL="392350" lvl="1" indent="-174982"/>
            <a:r>
              <a:rPr lang="en-NZ" baseline="0" dirty="0" smtClean="0"/>
              <a:t>There is no schema checking</a:t>
            </a:r>
          </a:p>
          <a:p>
            <a:pPr marL="174982" indent="-174982">
              <a:buFont typeface="Arial" pitchFamily="34" charset="0"/>
              <a:buChar char="•"/>
            </a:pPr>
            <a:r>
              <a:rPr lang="en-NZ" baseline="0" dirty="0" smtClean="0"/>
              <a:t>There is no strong typing- not that Birthdate is stored as both a </a:t>
            </a:r>
            <a:r>
              <a:rPr lang="en-NZ" baseline="0" dirty="0" err="1" smtClean="0"/>
              <a:t>datetime</a:t>
            </a:r>
            <a:r>
              <a:rPr lang="en-NZ" baseline="0" dirty="0" smtClean="0"/>
              <a:t> value and as a string</a:t>
            </a:r>
          </a:p>
          <a:p>
            <a:pPr marL="174982" indent="-174982">
              <a:buFont typeface="Arial" pitchFamily="34" charset="0"/>
              <a:buChar char="•"/>
            </a:pPr>
            <a:r>
              <a:rPr lang="en-NZ" baseline="0" dirty="0" smtClean="0"/>
              <a:t>Not that we can add additional columns</a:t>
            </a:r>
            <a:endParaRPr lang="en-NZ" dirty="0" smtClean="0"/>
          </a:p>
          <a:p>
            <a:endParaRPr lang="en-US" baseline="0" dirty="0" smtClean="0"/>
          </a:p>
          <a:p>
            <a:r>
              <a:rPr lang="en-US" b="1" baseline="0" dirty="0" smtClean="0"/>
              <a:t>Notes</a:t>
            </a:r>
          </a:p>
          <a:p>
            <a:r>
              <a:rPr lang="en-US" dirty="0" smtClean="0"/>
              <a:t>http://msdn.microsoft.com/en-us/library/dd573356.aspx</a:t>
            </a:r>
          </a:p>
          <a:p>
            <a:endParaRPr lang="en-US" dirty="0" smtClean="0"/>
          </a:p>
          <a:p>
            <a:pPr marL="0" lvl="1" indent="0" defTabSz="933199">
              <a:spcAft>
                <a:spcPts val="340"/>
              </a:spcAft>
              <a:buNone/>
              <a:defRPr/>
            </a:pPr>
            <a:endParaRPr lang="en-US" dirty="0" smtClean="0"/>
          </a:p>
          <a:p>
            <a:endParaRPr lang="en-NZ"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D924DC9-2D40-4898-9995-3C224EE0F48B}"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517985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041889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4982" indent="-174982">
              <a:buFont typeface="Arial" pitchFamily="34" charset="0"/>
              <a:buChar char="•"/>
            </a:pPr>
            <a:r>
              <a:rPr lang="en-US" b="0" dirty="0" smtClean="0"/>
              <a:t>Understand the importance</a:t>
            </a:r>
            <a:r>
              <a:rPr lang="en-US" b="0" baseline="0" dirty="0" smtClean="0"/>
              <a:t> of Windows Azure Table scalability model and how Partition Key and Row Key are critical for table scalability</a:t>
            </a:r>
            <a:endParaRPr lang="en-US" b="0" dirty="0" smtClean="0"/>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r>
              <a:rPr lang="en-US" dirty="0" smtClean="0"/>
              <a:t>Table entities represent the units of data stored in a table and are similar to rows in a typical relational database table. Each entity defines a collection of properties. Each property is key/value pair defined by its name, value, and the value's data type. Entities must define the following three system properties as part of the property collection:</a:t>
            </a:r>
          </a:p>
          <a:p>
            <a:endParaRPr lang="en-US" b="1" dirty="0" smtClean="0"/>
          </a:p>
          <a:p>
            <a:pPr marL="171450" indent="-171450">
              <a:buFont typeface="Arial" panose="020B0604020202020204" pitchFamily="34" charset="0"/>
              <a:buChar char="•"/>
            </a:pPr>
            <a:r>
              <a:rPr lang="en-US" b="1" dirty="0" err="1" smtClean="0"/>
              <a:t>PartitionKey</a:t>
            </a:r>
            <a:r>
              <a:rPr lang="en-US" dirty="0" smtClean="0"/>
              <a:t> – The </a:t>
            </a:r>
            <a:r>
              <a:rPr lang="en-US" dirty="0" err="1" smtClean="0"/>
              <a:t>PartitionKey</a:t>
            </a:r>
            <a:r>
              <a:rPr lang="en-US" dirty="0" smtClean="0"/>
              <a:t> property stores string values that identify the partition that an entity belongs to. This means that entities with the same </a:t>
            </a:r>
            <a:r>
              <a:rPr lang="en-US" dirty="0" err="1" smtClean="0"/>
              <a:t>PartitionKey</a:t>
            </a:r>
            <a:r>
              <a:rPr lang="en-US" dirty="0" smtClean="0"/>
              <a:t> values belong in the same partition. Partitions, as discussed later, are integral to the scalability of the table.</a:t>
            </a:r>
            <a:br>
              <a:rPr lang="en-US" dirty="0" smtClean="0"/>
            </a:br>
            <a:endParaRPr lang="en-US" dirty="0" smtClean="0"/>
          </a:p>
          <a:p>
            <a:pPr marL="171450" indent="-171450">
              <a:buFont typeface="Arial" panose="020B0604020202020204" pitchFamily="34" charset="0"/>
              <a:buChar char="•"/>
            </a:pPr>
            <a:r>
              <a:rPr lang="en-US" b="1" dirty="0" err="1" smtClean="0"/>
              <a:t>RowKey</a:t>
            </a:r>
            <a:r>
              <a:rPr lang="en-US" dirty="0" smtClean="0"/>
              <a:t> – The </a:t>
            </a:r>
            <a:r>
              <a:rPr lang="en-US" dirty="0" err="1" smtClean="0"/>
              <a:t>RowKey</a:t>
            </a:r>
            <a:r>
              <a:rPr lang="en-US" dirty="0" smtClean="0"/>
              <a:t> property stores string values that uniquely identify entities within each partition.</a:t>
            </a:r>
          </a:p>
          <a:p>
            <a:endParaRPr lang="en-US" b="1" dirty="0" smtClean="0"/>
          </a:p>
          <a:p>
            <a:r>
              <a:rPr lang="en-US" b="1" dirty="0" smtClean="0"/>
              <a:t>Notes</a:t>
            </a:r>
          </a:p>
          <a:p>
            <a:r>
              <a:rPr lang="en-US" dirty="0" smtClean="0"/>
              <a:t>Tables are partitioned to support load balancing across storage nodes. A table's entities are organized by partition. A partition is a consecutive range of entities possessing the same partition key value. The partition key is a unique identifier for the partition within a given table, specified by the </a:t>
            </a:r>
            <a:r>
              <a:rPr lang="en-US" b="1" dirty="0" err="1" smtClean="0"/>
              <a:t>PartitionKey</a:t>
            </a:r>
            <a:r>
              <a:rPr lang="en-US" dirty="0" smtClean="0"/>
              <a:t> property. The partition key forms the first part of an entity's primary key. The partition key may be a string value up to 1 KB in size.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987429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roles and general uses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baseline="0" dirty="0" smtClean="0"/>
              <a:t>Worker roles are windows servers without IIS. </a:t>
            </a:r>
          </a:p>
          <a:p>
            <a:r>
              <a:rPr lang="en-US" sz="1200" b="1" baseline="0" dirty="0" smtClean="0"/>
              <a:t>Essentially a console app that infinitely reads from queue.</a:t>
            </a:r>
          </a:p>
          <a:p>
            <a:r>
              <a:rPr lang="en-US" sz="1200" b="1" baseline="0" dirty="0" smtClean="0"/>
              <a:t>Coined the term Deferred Processor</a:t>
            </a:r>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13</a:t>
            </a:fld>
            <a:endParaRPr lang="en-US"/>
          </a:p>
        </p:txBody>
      </p:sp>
    </p:spTree>
    <p:extLst>
      <p:ext uri="{BB962C8B-B14F-4D97-AF65-F5344CB8AC3E}">
        <p14:creationId xmlns:p14="http://schemas.microsoft.com/office/powerpoint/2010/main" val="1283813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900" b="1" dirty="0" smtClean="0"/>
              <a:t>Slide Objectives:</a:t>
            </a:r>
          </a:p>
          <a:p>
            <a:pPr marL="174982" indent="-174982">
              <a:buFont typeface="Arial" pitchFamily="34" charset="0"/>
              <a:buChar char="•"/>
            </a:pPr>
            <a:r>
              <a:rPr lang="en-US" sz="900" dirty="0" smtClean="0"/>
              <a:t>Highlight the four areas</a:t>
            </a:r>
            <a:r>
              <a:rPr lang="en-US" sz="900" baseline="0" dirty="0" smtClean="0"/>
              <a:t> in which this session will focus on</a:t>
            </a:r>
            <a:r>
              <a:rPr lang="en-US" sz="900" dirty="0" smtClean="0"/>
              <a:t>.  </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endParaRPr lang="en-US" sz="3200" spc="-38" dirty="0" smtClean="0"/>
          </a:p>
          <a:p>
            <a:endParaRPr lang="en-US" sz="900" dirty="0" smtClean="0"/>
          </a:p>
          <a:p>
            <a:r>
              <a:rPr lang="en-US" sz="900" b="1" dirty="0" smtClean="0"/>
              <a:t>Speaking Points:</a:t>
            </a:r>
          </a:p>
          <a:p>
            <a:r>
              <a:rPr lang="en-US" sz="900" dirty="0" smtClean="0"/>
              <a:t>This session will cover the following topics:</a:t>
            </a:r>
          </a:p>
          <a:p>
            <a:pPr marL="171450" indent="-171450">
              <a:buFont typeface="Arial" panose="020B0604020202020204" pitchFamily="34" charset="0"/>
              <a:buChar char="•"/>
            </a:pPr>
            <a:r>
              <a:rPr lang="en-US" sz="900" dirty="0" smtClean="0"/>
              <a:t>SQL</a:t>
            </a:r>
            <a:r>
              <a:rPr lang="en-US" sz="900" baseline="0" dirty="0" smtClean="0"/>
              <a:t> Server in a Virtual Machine</a:t>
            </a:r>
          </a:p>
          <a:p>
            <a:pPr marL="171450" indent="-171450">
              <a:buFont typeface="Arial" panose="020B0604020202020204" pitchFamily="34" charset="0"/>
              <a:buChar char="•"/>
            </a:pPr>
            <a:r>
              <a:rPr lang="en-US" sz="900" baseline="0" dirty="0" smtClean="0"/>
              <a:t>Windows Azure SQL Database</a:t>
            </a:r>
          </a:p>
          <a:p>
            <a:pPr marL="171450" indent="-171450">
              <a:buFont typeface="Arial" panose="020B0604020202020204" pitchFamily="34" charset="0"/>
              <a:buChar char="•"/>
            </a:pPr>
            <a:r>
              <a:rPr lang="en-US" sz="900" baseline="0" dirty="0" smtClean="0"/>
              <a:t>Azure Table Storage</a:t>
            </a:r>
          </a:p>
          <a:p>
            <a:pPr marL="171450" indent="-171450">
              <a:buFont typeface="Arial" panose="020B0604020202020204" pitchFamily="34" charset="0"/>
              <a:buChar char="•"/>
            </a:pPr>
            <a:r>
              <a:rPr lang="en-US" sz="900" baseline="0" dirty="0" smtClean="0"/>
              <a:t>Azure Blob Storage</a:t>
            </a:r>
            <a:endParaRPr lang="en-US" sz="900" dirty="0" smtClean="0"/>
          </a:p>
          <a:p>
            <a:endParaRPr lang="en-US" sz="900" dirty="0" smtClean="0"/>
          </a:p>
          <a:p>
            <a:r>
              <a:rPr lang="en-US" sz="900" b="1" dirty="0" smtClean="0"/>
              <a:t>Notes: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007794C-6283-4C70-8975-84D1BBDFE070}" type="datetime1">
              <a:rPr lang="en-US" smtClean="0"/>
              <a:t>9/20/2013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70</a:t>
            </a:fld>
            <a:endParaRPr lang="en-US" dirty="0"/>
          </a:p>
        </p:txBody>
      </p:sp>
    </p:spTree>
    <p:extLst>
      <p:ext uri="{BB962C8B-B14F-4D97-AF65-F5344CB8AC3E}">
        <p14:creationId xmlns:p14="http://schemas.microsoft.com/office/powerpoint/2010/main" val="4224154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4961" indent="-174961">
              <a:buFont typeface="Arial" pitchFamily="34" charset="0"/>
              <a:buChar char="•"/>
            </a:pPr>
            <a:r>
              <a:rPr lang="en-US" b="0" dirty="0" smtClean="0"/>
              <a:t>Define the blob storage service and the benefits of the service</a:t>
            </a:r>
          </a:p>
          <a:p>
            <a:endParaRPr lang="en-US" sz="9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sz="900" dirty="0"/>
          </a:p>
          <a:p>
            <a:r>
              <a:rPr lang="en-US" sz="900" b="1" dirty="0"/>
              <a:t>Speaking Points:</a:t>
            </a:r>
          </a:p>
          <a:p>
            <a:r>
              <a:rPr lang="en-US" dirty="0" smtClean="0"/>
              <a:t>Blobs are the simplest way to store large amounts of unstructured text or binary data such as video, audio and images. Blobs are an ISO 27001 certified managed service can auto-scale to meet massive volume of up to 100 terabytes and throughput and accessible from virtually anywhere via REST and managed API’s.</a:t>
            </a:r>
          </a:p>
          <a:p>
            <a:endParaRPr lang="en-US" b="0" dirty="0" smtClean="0"/>
          </a:p>
          <a:p>
            <a:r>
              <a:rPr lang="en-US" b="1" dirty="0" smtClean="0"/>
              <a:t>Notes</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err="1" smtClean="0"/>
              <a:t>MyGroup</a:t>
            </a:r>
            <a:r>
              <a:rPr lang="en-NZ" i="1" dirty="0" smtClean="0"/>
              <a:t>/</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440452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b="1" dirty="0" smtClean="0"/>
              <a:t>Slide Objectives</a:t>
            </a:r>
          </a:p>
          <a:p>
            <a:pPr marL="174982" indent="-174982">
              <a:buFont typeface="Arial" pitchFamily="34" charset="0"/>
              <a:buChar char="•"/>
            </a:pPr>
            <a:r>
              <a:rPr lang="en-US" b="0" dirty="0" smtClean="0"/>
              <a:t>Understand the hierarchy of Blob storage</a:t>
            </a:r>
          </a:p>
          <a:p>
            <a:endParaRPr lang="en-US" b="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dirty="0" smtClean="0"/>
              <a:t>Enable customers to easily migrate, maintain, and monitor their existing SQL Server applications to Windows Azure VM role, and run them with competitive reliability, performance, and TCO characteristics</a:t>
            </a:r>
            <a:r>
              <a:rPr lang="en-US" sz="3200" spc="-38" dirty="0" smtClean="0"/>
              <a:t>.</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b="0" dirty="0" smtClean="0"/>
          </a:p>
          <a:p>
            <a:r>
              <a:rPr lang="en-US" b="1" dirty="0" smtClean="0"/>
              <a:t>Speaker Notes</a:t>
            </a:r>
          </a:p>
          <a:p>
            <a:pPr marL="174982" indent="-174982">
              <a:buFont typeface="Arial" pitchFamily="34" charset="0"/>
              <a:buChar char="•"/>
            </a:pPr>
            <a:r>
              <a:rPr lang="en-NZ" dirty="0" smtClean="0"/>
              <a:t>The Blob service provides storage for entities, such as binary files and text files. </a:t>
            </a:r>
          </a:p>
          <a:p>
            <a:pPr marL="174982" indent="-174982">
              <a:buFont typeface="Arial" pitchFamily="34" charset="0"/>
              <a:buChar char="•"/>
            </a:pPr>
            <a:r>
              <a:rPr lang="en-NZ" dirty="0" smtClean="0"/>
              <a:t>The REST API for the Blob service exposes two resources: </a:t>
            </a:r>
          </a:p>
          <a:p>
            <a:pPr marL="392350" lvl="1" indent="-174982"/>
            <a:r>
              <a:rPr lang="en-NZ" dirty="0" smtClean="0"/>
              <a:t>Containers </a:t>
            </a:r>
          </a:p>
          <a:p>
            <a:pPr marL="392350" lvl="1" indent="-174982"/>
            <a:r>
              <a:rPr lang="en-NZ" dirty="0" smtClean="0"/>
              <a:t>Blobs. </a:t>
            </a:r>
          </a:p>
          <a:p>
            <a:pPr marL="392350" lvl="1" indent="-174982"/>
            <a:r>
              <a:rPr lang="en-NZ" dirty="0" smtClean="0"/>
              <a:t>A container is a set of blobs; every blob must belong to a container. </a:t>
            </a:r>
          </a:p>
          <a:p>
            <a:pPr marL="174982" indent="-174982">
              <a:buFont typeface="Arial" pitchFamily="34" charset="0"/>
              <a:buChar char="•"/>
            </a:pPr>
            <a:r>
              <a:rPr lang="en-NZ" dirty="0" smtClean="0"/>
              <a:t>The Blob service defines two types of blobs:</a:t>
            </a:r>
          </a:p>
          <a:p>
            <a:pPr marL="392350" lvl="1" indent="-174982"/>
            <a:r>
              <a:rPr lang="en-NZ" dirty="0" smtClean="0"/>
              <a:t>Block blobs, which are optimized for streaming. </a:t>
            </a:r>
          </a:p>
          <a:p>
            <a:pPr marL="392350" lvl="1" indent="-174982"/>
            <a:r>
              <a:rPr lang="en-NZ" dirty="0" smtClean="0"/>
              <a:t>Page blobs, which are optimized for random read/write operations and which provide the ability to write to a range of bytes in a blob.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4982" indent="-174982">
              <a:buFont typeface="Arial" pitchFamily="34" charset="0"/>
              <a:buChar char="•"/>
            </a:pPr>
            <a:endParaRPr lang="en-NZ" dirty="0" smtClean="0"/>
          </a:p>
          <a:p>
            <a:pPr marL="174982" indent="-174982">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4982" indent="-174982">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4982" indent="-174982">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4982" indent="-174982">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2882418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715150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129091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smtClean="0"/>
              <a:t>SnapShot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smtClean="0"/>
              <a:t>MyGroup/</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MyGroup/MyBlob1 and MyGroup/MyBlob2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MyGroup/.</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585958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423294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816098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pagination when listing blobs</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Reponses over multiple pages return</a:t>
            </a:r>
            <a:r>
              <a:rPr lang="en-NZ" baseline="0" dirty="0" smtClean="0"/>
              <a:t> a marker value</a:t>
            </a:r>
          </a:p>
          <a:p>
            <a:pPr marL="171450" indent="-171450">
              <a:buFont typeface="Arial" pitchFamily="34" charset="0"/>
              <a:buChar char="•"/>
            </a:pPr>
            <a:r>
              <a:rPr lang="en-NZ" baseline="0" dirty="0" smtClean="0"/>
              <a:t>This marker is sent to get subsequent page</a:t>
            </a:r>
            <a:endParaRPr lang="en-NZ" dirty="0" smtClean="0"/>
          </a:p>
          <a:p>
            <a:pPr marL="171450" indent="-171450">
              <a:buFont typeface="Arial" pitchFamily="34" charset="0"/>
              <a:buChar char="•"/>
            </a:pPr>
            <a:endParaRPr lang="en-NZ" baseline="0"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931671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pPr marL="174982" indent="-174982">
              <a:buFont typeface="Arial" pitchFamily="34" charset="0"/>
              <a:buChar char="•"/>
            </a:pPr>
            <a:r>
              <a:rPr lang="en-US" b="0" dirty="0" smtClean="0"/>
              <a:t>Explain 3 core concepts of Azure</a:t>
            </a:r>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baseline="0" dirty="0" smtClean="0"/>
              <a:t>TFS is a nice system to control your source code, plan and manage your project, and build and deploy the code to the web</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4982" indent="-174982">
              <a:buFont typeface="Arial" pitchFamily="34" charset="0"/>
              <a:buChar char="•"/>
            </a:pPr>
            <a:endParaRPr lang="en-US" baseline="0" dirty="0" smtClean="0"/>
          </a:p>
          <a:p>
            <a:r>
              <a:rPr lang="en-US" b="1" baseline="0"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81</a:t>
            </a:fld>
            <a:endParaRPr lang="en-US"/>
          </a:p>
        </p:txBody>
      </p:sp>
    </p:spTree>
    <p:extLst>
      <p:ext uri="{BB962C8B-B14F-4D97-AF65-F5344CB8AC3E}">
        <p14:creationId xmlns:p14="http://schemas.microsoft.com/office/powerpoint/2010/main" val="839541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Explain</a:t>
            </a:r>
            <a:r>
              <a:rPr lang="en-US" sz="1200" baseline="0" dirty="0" smtClean="0"/>
              <a:t> what configuration defines and what can vary between environments</a:t>
            </a:r>
            <a:endParaRPr lang="en-US" sz="1200" dirty="0" smtClean="0"/>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Configuration</a:t>
            </a:r>
            <a:r>
              <a:rPr lang="en-US" sz="1200" b="1" baseline="0" dirty="0" smtClean="0"/>
              <a:t> defines roles, endpoints, certs, caching, etc. Instance count, cert thumbprints, cache settings can be changed.</a:t>
            </a:r>
          </a:p>
          <a:p>
            <a:r>
              <a:rPr lang="en-US" sz="1200" b="1" baseline="0" dirty="0" smtClean="0"/>
              <a:t>Most are configured per role, but instances and cache settings can vary between environments</a:t>
            </a:r>
            <a:endParaRPr lang="en-US" sz="1200" b="1"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14</a:t>
            </a:fld>
            <a:endParaRPr lang="en-US"/>
          </a:p>
        </p:txBody>
      </p:sp>
    </p:spTree>
    <p:extLst>
      <p:ext uri="{BB962C8B-B14F-4D97-AF65-F5344CB8AC3E}">
        <p14:creationId xmlns:p14="http://schemas.microsoft.com/office/powerpoint/2010/main" val="9676901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endParaRPr lang="en-US" b="0"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baseline="0" dirty="0" smtClean="0"/>
              <a:t>TFS can be very valuable in mapping and tracking a project</a:t>
            </a:r>
            <a:endParaRPr lang="en-US" sz="3200" spc="-38" dirty="0" smtClean="0"/>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1450" indent="-171450">
              <a:buFont typeface="Arial" panose="020B0604020202020204" pitchFamily="34" charset="0"/>
              <a:buChar char="•"/>
            </a:pPr>
            <a:r>
              <a:rPr lang="en-US" b="0" dirty="0" smtClean="0"/>
              <a:t>Hours left, burn down</a:t>
            </a:r>
          </a:p>
          <a:p>
            <a:pPr marL="171450" indent="-171450">
              <a:buFont typeface="Arial" panose="020B0604020202020204" pitchFamily="34" charset="0"/>
              <a:buChar char="•"/>
            </a:pPr>
            <a:r>
              <a:rPr lang="en-US" b="0" dirty="0" smtClean="0"/>
              <a:t>Track</a:t>
            </a:r>
            <a:r>
              <a:rPr lang="en-US" b="0" baseline="0" dirty="0" smtClean="0"/>
              <a:t> bugs and defects</a:t>
            </a:r>
          </a:p>
          <a:p>
            <a:pPr marL="171450" indent="-171450">
              <a:buFont typeface="Arial" panose="020B0604020202020204" pitchFamily="34" charset="0"/>
              <a:buChar char="•"/>
            </a:pPr>
            <a:r>
              <a:rPr lang="en-US" b="0" baseline="0" dirty="0" smtClean="0"/>
              <a:t>If Probstfeld attends, ask him how valuable this was at </a:t>
            </a:r>
            <a:r>
              <a:rPr lang="en-US" b="0" baseline="0" dirty="0" err="1" smtClean="0"/>
              <a:t>HealthMarkets</a:t>
            </a:r>
            <a:endParaRPr lang="en-US" b="0" baseline="0" dirty="0" smtClean="0"/>
          </a:p>
          <a:p>
            <a:pPr marL="0" indent="0">
              <a:buFont typeface="Arial" pitchFamily="34" charset="0"/>
              <a:buNone/>
            </a:pPr>
            <a:endParaRPr lang="en-US" baseline="0" dirty="0" smtClean="0"/>
          </a:p>
          <a:p>
            <a:r>
              <a:rPr lang="en-US" b="1" baseline="0" dirty="0" smtClean="0"/>
              <a:t>Notes</a:t>
            </a:r>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82</a:t>
            </a:fld>
            <a:endParaRPr lang="en-US"/>
          </a:p>
        </p:txBody>
      </p:sp>
    </p:spTree>
    <p:extLst>
      <p:ext uri="{BB962C8B-B14F-4D97-AF65-F5344CB8AC3E}">
        <p14:creationId xmlns:p14="http://schemas.microsoft.com/office/powerpoint/2010/main" val="4214906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endParaRPr lang="en-US" b="0"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baseline="0" dirty="0" smtClean="0"/>
              <a:t>TFS can be very valuable in version control.</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1450" indent="-171450">
              <a:buFont typeface="Arial" panose="020B0604020202020204" pitchFamily="34" charset="0"/>
              <a:buChar char="•"/>
            </a:pPr>
            <a:r>
              <a:rPr lang="en-US" b="0" baseline="0" dirty="0" smtClean="0"/>
              <a:t>Really easy to use interface</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Code is checked</a:t>
            </a:r>
            <a:r>
              <a:rPr lang="en-US" baseline="0" dirty="0" smtClean="0"/>
              <a:t> in/checked out from the cloud</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err="1" smtClean="0"/>
              <a:t>Changesets</a:t>
            </a:r>
            <a:r>
              <a:rPr lang="en-US" baseline="0" dirty="0" smtClean="0"/>
              <a:t> can be linked to work items and user stories</a:t>
            </a:r>
            <a:endParaRPr lang="en-US" b="0" baseline="0" dirty="0" smtClean="0"/>
          </a:p>
          <a:p>
            <a:pPr marL="0" indent="0">
              <a:buFont typeface="Arial" panose="020B0604020202020204" pitchFamily="34" charset="0"/>
              <a:buNone/>
            </a:pPr>
            <a:endParaRPr lang="en-US" baseline="0" dirty="0" smtClean="0"/>
          </a:p>
          <a:p>
            <a:r>
              <a:rPr lang="en-US" b="1" baseline="0" dirty="0" smtClean="0"/>
              <a:t>Notes</a:t>
            </a:r>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83</a:t>
            </a:fld>
            <a:endParaRPr lang="en-US"/>
          </a:p>
        </p:txBody>
      </p:sp>
    </p:spTree>
    <p:extLst>
      <p:ext uri="{BB962C8B-B14F-4D97-AF65-F5344CB8AC3E}">
        <p14:creationId xmlns:p14="http://schemas.microsoft.com/office/powerpoint/2010/main" val="31979941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endParaRPr lang="en-US" b="0" dirty="0" smtClean="0"/>
          </a:p>
          <a:p>
            <a:pPr marL="174982" indent="-174982">
              <a:buFont typeface="Arial" pitchFamily="34" charset="0"/>
              <a:buChar char="•"/>
            </a:pPr>
            <a:endParaRPr lang="en-US"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900" b="1" dirty="0" smtClean="0"/>
              <a:t>VALUE PROP</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3000" i="1" spc="-38" baseline="0" dirty="0" smtClean="0"/>
              <a:t>TFS can be very valuable in automatically building and deploying code</a:t>
            </a:r>
          </a:p>
          <a:p>
            <a:pPr marL="0" marR="0" lvl="1" indent="0" algn="l" defTabSz="685864" rtl="0" eaLnBrk="1" fontAlgn="auto" latinLnBrk="0" hangingPunct="1">
              <a:lnSpc>
                <a:spcPct val="90000"/>
              </a:lnSpc>
              <a:spcBef>
                <a:spcPts val="0"/>
              </a:spcBef>
              <a:spcAft>
                <a:spcPts val="250"/>
              </a:spcAft>
              <a:buClrTx/>
              <a:buSzTx/>
              <a:buFont typeface="Arial" pitchFamily="34" charset="0"/>
              <a:buNone/>
              <a:tabLst/>
              <a:defRPr/>
            </a:pPr>
            <a:endParaRPr lang="en-US" dirty="0" smtClean="0"/>
          </a:p>
          <a:p>
            <a:r>
              <a:rPr lang="en-US" b="1" dirty="0" smtClean="0"/>
              <a:t>Speaker Notes</a:t>
            </a:r>
          </a:p>
          <a:p>
            <a:pPr marL="171450" indent="-171450">
              <a:buFont typeface="Arial" panose="020B0604020202020204" pitchFamily="34" charset="0"/>
              <a:buChar char="•"/>
            </a:pPr>
            <a:r>
              <a:rPr lang="en-US" dirty="0" smtClean="0"/>
              <a:t>Builds can deploy </a:t>
            </a:r>
            <a:r>
              <a:rPr lang="en-US" baseline="0" dirty="0" smtClean="0"/>
              <a:t>to any cloud service or website in Azure</a:t>
            </a:r>
          </a:p>
          <a:p>
            <a:pPr marL="171450" indent="-171450">
              <a:buFont typeface="Arial" panose="020B0604020202020204" pitchFamily="34" charset="0"/>
              <a:buChar char="•"/>
            </a:pPr>
            <a:r>
              <a:rPr lang="en-US" baseline="0" dirty="0" smtClean="0"/>
              <a:t>Builds can deploy to either Production or Staging slots</a:t>
            </a:r>
          </a:p>
          <a:p>
            <a:pPr marL="171450" indent="-171450">
              <a:buFont typeface="Arial" panose="020B0604020202020204" pitchFamily="34" charset="0"/>
              <a:buChar char="•"/>
            </a:pPr>
            <a:r>
              <a:rPr lang="en-US" baseline="0" dirty="0" smtClean="0"/>
              <a:t>Can run with/without tests</a:t>
            </a:r>
          </a:p>
          <a:p>
            <a:pPr marL="171450" indent="-171450">
              <a:buFont typeface="Arial" panose="020B0604020202020204" pitchFamily="34" charset="0"/>
              <a:buChar char="•"/>
            </a:pPr>
            <a:r>
              <a:rPr lang="en-US" baseline="0" dirty="0" smtClean="0"/>
              <a:t>Builds can be triggered in 5 different ways:</a:t>
            </a:r>
          </a:p>
          <a:p>
            <a:pPr marL="628650" lvl="1" indent="-171450">
              <a:buFont typeface="Arial" panose="020B0604020202020204" pitchFamily="34" charset="0"/>
              <a:buChar char="•"/>
            </a:pPr>
            <a:r>
              <a:rPr lang="en-US" baseline="0" dirty="0" smtClean="0"/>
              <a:t>Manual</a:t>
            </a:r>
          </a:p>
          <a:p>
            <a:pPr marL="628650" lvl="1" indent="-171450">
              <a:buFont typeface="Arial" panose="020B0604020202020204" pitchFamily="34" charset="0"/>
              <a:buChar char="•"/>
            </a:pPr>
            <a:r>
              <a:rPr lang="en-US" baseline="0" dirty="0" err="1" smtClean="0"/>
              <a:t>Continous</a:t>
            </a:r>
            <a:r>
              <a:rPr lang="en-US" baseline="0" dirty="0" smtClean="0"/>
              <a:t> Integration: each check-in queue another build</a:t>
            </a:r>
          </a:p>
          <a:p>
            <a:pPr marL="628650" lvl="1" indent="-171450">
              <a:buFont typeface="Arial" panose="020B0604020202020204" pitchFamily="34" charset="0"/>
              <a:buChar char="•"/>
            </a:pPr>
            <a:r>
              <a:rPr lang="en-US" baseline="0" dirty="0" smtClean="0"/>
              <a:t>Rolling builds: let’s check-ins build up</a:t>
            </a:r>
          </a:p>
          <a:p>
            <a:pPr marL="628650" lvl="1" indent="-171450">
              <a:buFont typeface="Arial" panose="020B0604020202020204" pitchFamily="34" charset="0"/>
              <a:buChar char="•"/>
            </a:pPr>
            <a:r>
              <a:rPr lang="en-US" baseline="0" dirty="0" smtClean="0"/>
              <a:t>Gated check-in: only code that doesn’t break the build is checked in</a:t>
            </a:r>
          </a:p>
          <a:p>
            <a:pPr marL="628650" lvl="1" indent="-171450">
              <a:buFont typeface="Arial" panose="020B0604020202020204" pitchFamily="34" charset="0"/>
              <a:buChar char="•"/>
            </a:pPr>
            <a:r>
              <a:rPr lang="en-US" baseline="0" dirty="0" smtClean="0"/>
              <a:t>Scheduled</a:t>
            </a:r>
          </a:p>
          <a:p>
            <a:pPr marL="0" indent="0">
              <a:buFont typeface="Arial" panose="020B0604020202020204" pitchFamily="34" charset="0"/>
              <a:buNone/>
            </a:pPr>
            <a:endParaRPr lang="en-US" baseline="0" dirty="0" smtClean="0"/>
          </a:p>
          <a:p>
            <a:r>
              <a:rPr lang="en-US" b="1" baseline="0" dirty="0" smtClean="0"/>
              <a:t>Notes</a:t>
            </a:r>
            <a:endParaRPr lang="en-US" dirty="0" smtClean="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84</a:t>
            </a:fld>
            <a:endParaRPr lang="en-US"/>
          </a:p>
        </p:txBody>
      </p:sp>
    </p:spTree>
    <p:extLst>
      <p:ext uri="{BB962C8B-B14F-4D97-AF65-F5344CB8AC3E}">
        <p14:creationId xmlns:p14="http://schemas.microsoft.com/office/powerpoint/2010/main" val="2589261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version of deployed server and options</a:t>
            </a:r>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Can specify what OS and</a:t>
            </a:r>
            <a:r>
              <a:rPr lang="en-US" sz="1200" b="1" baseline="0" dirty="0" smtClean="0"/>
              <a:t> version to use. Several options but leave at default to get updates automatically.</a:t>
            </a:r>
            <a:endParaRPr lang="en-US" sz="1200" b="1"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15</a:t>
            </a:fld>
            <a:endParaRPr lang="en-US"/>
          </a:p>
        </p:txBody>
      </p:sp>
    </p:spTree>
    <p:extLst>
      <p:ext uri="{BB962C8B-B14F-4D97-AF65-F5344CB8AC3E}">
        <p14:creationId xmlns:p14="http://schemas.microsoft.com/office/powerpoint/2010/main" val="3281696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Explain</a:t>
            </a:r>
            <a:r>
              <a:rPr lang="en-US" sz="1200" baseline="0" dirty="0" smtClean="0"/>
              <a:t> staging </a:t>
            </a:r>
            <a:r>
              <a:rPr lang="en-US" sz="1200" baseline="0" dirty="0" err="1" smtClean="0"/>
              <a:t>vs</a:t>
            </a:r>
            <a:r>
              <a:rPr lang="en-US" sz="1200" baseline="0" dirty="0" smtClean="0"/>
              <a:t> production slot and uses</a:t>
            </a:r>
            <a:endParaRPr lang="en-US" sz="1200" dirty="0" smtClean="0"/>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 Staging makes</a:t>
            </a:r>
            <a:r>
              <a:rPr lang="en-US" sz="1200" b="1" baseline="0" dirty="0" smtClean="0"/>
              <a:t> deployments easier and can rollback</a:t>
            </a:r>
            <a:endParaRPr lang="en-US" sz="4800" spc="-38" dirty="0" smtClean="0"/>
          </a:p>
          <a:p>
            <a:endParaRPr lang="en-US" sz="1200" dirty="0" smtClean="0"/>
          </a:p>
          <a:p>
            <a:r>
              <a:rPr lang="en-US" sz="1200" b="1" dirty="0" smtClean="0"/>
              <a:t>Speaking Points:</a:t>
            </a:r>
          </a:p>
          <a:p>
            <a:r>
              <a:rPr lang="en-US" sz="1200" b="1" dirty="0" smtClean="0"/>
              <a:t>Each cloud service has two slots.</a:t>
            </a:r>
            <a:r>
              <a:rPr lang="en-US" sz="1200" b="1" baseline="0" dirty="0" smtClean="0"/>
              <a:t> One has friendly name the other has unique name, </a:t>
            </a:r>
            <a:r>
              <a:rPr lang="en-US" sz="1200" b="1" baseline="0" dirty="0" err="1" smtClean="0"/>
              <a:t>guid</a:t>
            </a:r>
            <a:r>
              <a:rPr lang="en-US" sz="1200" b="1" baseline="0" dirty="0" smtClean="0"/>
              <a:t>. </a:t>
            </a:r>
          </a:p>
          <a:p>
            <a:r>
              <a:rPr lang="en-US" sz="1200" b="1" baseline="0" dirty="0" smtClean="0"/>
              <a:t>Each slot contains a deployment of the cloud service, code, </a:t>
            </a:r>
            <a:r>
              <a:rPr lang="en-US" sz="1200" b="1" baseline="0" dirty="0" err="1" smtClean="0"/>
              <a:t>configs</a:t>
            </a:r>
            <a:r>
              <a:rPr lang="en-US" sz="1200" b="1" baseline="0" dirty="0" smtClean="0"/>
              <a:t> and all.</a:t>
            </a:r>
          </a:p>
          <a:p>
            <a:r>
              <a:rPr lang="en-US" sz="1200" b="1" baseline="0" dirty="0" smtClean="0"/>
              <a:t>Staging was designed to be deployed to, verify </a:t>
            </a:r>
            <a:r>
              <a:rPr lang="en-US" sz="1200" b="1" baseline="0" dirty="0" err="1" smtClean="0"/>
              <a:t>configs</a:t>
            </a:r>
            <a:r>
              <a:rPr lang="en-US" sz="1200" b="1" baseline="0" dirty="0" smtClean="0"/>
              <a:t>, and smoke test with unique URL if possible.</a:t>
            </a:r>
          </a:p>
          <a:p>
            <a:r>
              <a:rPr lang="en-US" sz="1200" b="1" baseline="0" dirty="0" smtClean="0"/>
              <a:t>To deploy, swap virtual </a:t>
            </a:r>
            <a:r>
              <a:rPr lang="en-US" sz="1200" b="1" baseline="0" dirty="0" err="1" smtClean="0"/>
              <a:t>ip</a:t>
            </a:r>
            <a:r>
              <a:rPr lang="en-US" sz="1200" b="1" baseline="0" dirty="0" smtClean="0"/>
              <a:t> so staging slot becomes production and production become staging. </a:t>
            </a:r>
          </a:p>
          <a:p>
            <a:r>
              <a:rPr lang="en-US" sz="1200" b="1" baseline="0" dirty="0" smtClean="0"/>
              <a:t>To rollback, swap back to original setup.</a:t>
            </a:r>
          </a:p>
          <a:p>
            <a:r>
              <a:rPr lang="en-US" sz="1200" b="1" baseline="0" dirty="0" smtClean="0"/>
              <a:t>Still charged for deployments in staging slot, running or not.</a:t>
            </a:r>
            <a:endParaRPr lang="en-US" sz="1200" b="1" dirty="0" smtClean="0"/>
          </a:p>
          <a:p>
            <a:endParaRPr lang="en-US" sz="1200" dirty="0" smtClean="0"/>
          </a:p>
          <a:p>
            <a:r>
              <a:rPr lang="en-US" sz="1200" b="1" dirty="0" smtClean="0"/>
              <a:t>Notes:</a:t>
            </a:r>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16</a:t>
            </a:fld>
            <a:endParaRPr lang="en-US"/>
          </a:p>
        </p:txBody>
      </p:sp>
    </p:spTree>
    <p:extLst>
      <p:ext uri="{BB962C8B-B14F-4D97-AF65-F5344CB8AC3E}">
        <p14:creationId xmlns:p14="http://schemas.microsoft.com/office/powerpoint/2010/main" val="3053197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Describe</a:t>
            </a:r>
            <a:r>
              <a:rPr lang="en-US" sz="1200" baseline="0" dirty="0" smtClean="0"/>
              <a:t> auto scaling and when to use each method</a:t>
            </a:r>
            <a:endParaRPr lang="en-US" sz="1200" dirty="0" smtClean="0"/>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Auto scaling</a:t>
            </a:r>
            <a:r>
              <a:rPr lang="en-US" sz="1200" b="1" baseline="0" dirty="0" smtClean="0"/>
              <a:t> was designed to handle non-uniform load to the system. Can’t compensate for short bursts but handles gradual increased load.</a:t>
            </a:r>
          </a:p>
          <a:p>
            <a:r>
              <a:rPr lang="en-US" sz="1200" b="1" baseline="0" dirty="0" err="1" smtClean="0"/>
              <a:t>Autoscaling</a:t>
            </a:r>
            <a:r>
              <a:rPr lang="en-US" sz="1200" b="1" baseline="0" dirty="0" smtClean="0"/>
              <a:t> will add or remove instances as defined. It takes 5-10min for instances to be provisioned and started.</a:t>
            </a:r>
          </a:p>
          <a:p>
            <a:r>
              <a:rPr lang="en-US" sz="1200" b="1" baseline="0" dirty="0" smtClean="0"/>
              <a:t>Default scaling metrics are </a:t>
            </a:r>
            <a:r>
              <a:rPr lang="en-US" sz="1200" b="1" baseline="0" dirty="0" err="1" smtClean="0"/>
              <a:t>avg</a:t>
            </a:r>
            <a:r>
              <a:rPr lang="en-US" sz="1200" b="1" baseline="0" dirty="0" smtClean="0"/>
              <a:t> CPU, </a:t>
            </a:r>
            <a:r>
              <a:rPr lang="en-US" sz="1200" b="1" baseline="0" dirty="0" err="1" smtClean="0"/>
              <a:t>avg</a:t>
            </a:r>
            <a:r>
              <a:rPr lang="en-US" sz="1200" b="1" baseline="0" dirty="0" smtClean="0"/>
              <a:t> queue length, or at specified times.</a:t>
            </a:r>
          </a:p>
          <a:p>
            <a:r>
              <a:rPr lang="en-US" sz="1200" b="1" baseline="0" dirty="0" smtClean="0"/>
              <a:t>Each role can scale independently up to subscription limit</a:t>
            </a:r>
          </a:p>
          <a:p>
            <a:r>
              <a:rPr lang="en-US" sz="1200" b="1" baseline="0" dirty="0" smtClean="0"/>
              <a:t>Web roles usually scale by CPU or time, worker roles usually scale by queue  length or time.</a:t>
            </a:r>
            <a:endParaRPr lang="en-US" sz="1200" b="1"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17</a:t>
            </a:fld>
            <a:endParaRPr lang="en-US"/>
          </a:p>
        </p:txBody>
      </p:sp>
    </p:spTree>
    <p:extLst>
      <p:ext uri="{BB962C8B-B14F-4D97-AF65-F5344CB8AC3E}">
        <p14:creationId xmlns:p14="http://schemas.microsoft.com/office/powerpoint/2010/main" val="2112030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Describe</a:t>
            </a:r>
            <a:r>
              <a:rPr lang="en-US" sz="1200" baseline="0" dirty="0" smtClean="0"/>
              <a:t> auto scaling and when to use each method</a:t>
            </a:r>
            <a:endParaRPr lang="en-US" sz="1200" dirty="0" smtClean="0"/>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Auto scaling</a:t>
            </a:r>
            <a:r>
              <a:rPr lang="en-US" sz="1200" b="1" baseline="0" dirty="0" smtClean="0"/>
              <a:t> was designed to handle non-uniform load to the system. Can’t compensate for short bursts but handles gradual increased load.</a:t>
            </a:r>
          </a:p>
          <a:p>
            <a:r>
              <a:rPr lang="en-US" sz="1200" b="1" baseline="0" dirty="0" err="1" smtClean="0"/>
              <a:t>Autoscaling</a:t>
            </a:r>
            <a:r>
              <a:rPr lang="en-US" sz="1200" b="1" baseline="0" dirty="0" smtClean="0"/>
              <a:t> will add or remove instances as defined. It takes 5-10min for instances to be provisioned and started.</a:t>
            </a:r>
          </a:p>
          <a:p>
            <a:r>
              <a:rPr lang="en-US" sz="1200" b="1" baseline="0" dirty="0" smtClean="0"/>
              <a:t>Default scaling metrics are </a:t>
            </a:r>
            <a:r>
              <a:rPr lang="en-US" sz="1200" b="1" baseline="0" dirty="0" err="1" smtClean="0"/>
              <a:t>avg</a:t>
            </a:r>
            <a:r>
              <a:rPr lang="en-US" sz="1200" b="1" baseline="0" dirty="0" smtClean="0"/>
              <a:t> CPU, </a:t>
            </a:r>
            <a:r>
              <a:rPr lang="en-US" sz="1200" b="1" baseline="0" dirty="0" err="1" smtClean="0"/>
              <a:t>avg</a:t>
            </a:r>
            <a:r>
              <a:rPr lang="en-US" sz="1200" b="1" baseline="0" dirty="0" smtClean="0"/>
              <a:t> queue length, or at specified times.</a:t>
            </a:r>
          </a:p>
          <a:p>
            <a:r>
              <a:rPr lang="en-US" sz="1200" b="1" baseline="0" dirty="0" smtClean="0"/>
              <a:t>Each role can scale independently up to subscription limit</a:t>
            </a:r>
          </a:p>
          <a:p>
            <a:r>
              <a:rPr lang="en-US" sz="1200" b="1" baseline="0" dirty="0" smtClean="0"/>
              <a:t>Web roles usually scale by CPU or time, worker roles usually scale by queue  length or time.</a:t>
            </a:r>
            <a:endParaRPr lang="en-US" sz="1200" b="1"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18</a:t>
            </a:fld>
            <a:endParaRPr lang="en-US"/>
          </a:p>
        </p:txBody>
      </p:sp>
    </p:spTree>
    <p:extLst>
      <p:ext uri="{BB962C8B-B14F-4D97-AF65-F5344CB8AC3E}">
        <p14:creationId xmlns:p14="http://schemas.microsoft.com/office/powerpoint/2010/main" val="232953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200" b="1" dirty="0" smtClean="0"/>
              <a:t>Slide Objectives:</a:t>
            </a:r>
          </a:p>
          <a:p>
            <a:pPr marL="174982" indent="-174982">
              <a:buFont typeface="Arial" pitchFamily="34" charset="0"/>
              <a:buChar char="•"/>
            </a:pPr>
            <a:r>
              <a:rPr lang="en-US" sz="1200" dirty="0" smtClean="0"/>
              <a:t>Define diagnostics</a:t>
            </a:r>
            <a:r>
              <a:rPr lang="en-US" sz="1200" baseline="0" dirty="0" smtClean="0"/>
              <a:t> features</a:t>
            </a:r>
            <a:endParaRPr lang="en-US" sz="1200" dirty="0" smtClean="0"/>
          </a:p>
          <a:p>
            <a:pPr marL="174982" indent="-174982">
              <a:buFont typeface="Arial" pitchFamily="34" charset="0"/>
              <a:buChar char="•"/>
            </a:pPr>
            <a:endParaRPr lang="en-US" sz="12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200" b="1" dirty="0" smtClean="0"/>
              <a:t>VALUE PROP:</a:t>
            </a:r>
            <a:endParaRPr lang="en-US" sz="4800" spc="-38" dirty="0" smtClean="0"/>
          </a:p>
          <a:p>
            <a:endParaRPr lang="en-US" sz="1200" dirty="0" smtClean="0"/>
          </a:p>
          <a:p>
            <a:r>
              <a:rPr lang="en-US" sz="1200" b="1" dirty="0" smtClean="0"/>
              <a:t>Speaking Points:</a:t>
            </a:r>
          </a:p>
          <a:p>
            <a:r>
              <a:rPr lang="en-US" sz="1200" b="1" dirty="0" smtClean="0"/>
              <a:t>Diagnostics helps monitor and troubleshoot application.</a:t>
            </a:r>
          </a:p>
          <a:p>
            <a:r>
              <a:rPr lang="en-US" sz="1200" b="1" baseline="0" dirty="0" smtClean="0"/>
              <a:t>Performance counters capture system information.</a:t>
            </a:r>
          </a:p>
          <a:p>
            <a:r>
              <a:rPr lang="en-US" sz="1200" b="1" baseline="0" dirty="0" smtClean="0"/>
              <a:t>Logging captures application events and messages.</a:t>
            </a:r>
          </a:p>
          <a:p>
            <a:r>
              <a:rPr lang="en-US" sz="1200" b="1" baseline="0" dirty="0" smtClean="0"/>
              <a:t>Can filter on severity so only warnings or higher get logged</a:t>
            </a:r>
          </a:p>
          <a:p>
            <a:r>
              <a:rPr lang="en-US" sz="1200" b="1" baseline="0" dirty="0" smtClean="0"/>
              <a:t>Configure storage account to persist logs and counters</a:t>
            </a:r>
            <a:endParaRPr lang="en-US" sz="1200" b="1" dirty="0" smtClean="0"/>
          </a:p>
          <a:p>
            <a:endParaRPr lang="en-US" sz="1200" dirty="0" smtClean="0"/>
          </a:p>
          <a:p>
            <a:r>
              <a:rPr lang="en-US" sz="1200" b="1" dirty="0" smtClean="0"/>
              <a:t>Notes:</a:t>
            </a:r>
          </a:p>
          <a:p>
            <a:endParaRPr lang="en-US" dirty="0"/>
          </a:p>
        </p:txBody>
      </p:sp>
      <p:sp>
        <p:nvSpPr>
          <p:cNvPr id="4" name="Slide Number Placeholder 3"/>
          <p:cNvSpPr>
            <a:spLocks noGrp="1"/>
          </p:cNvSpPr>
          <p:nvPr>
            <p:ph type="sldNum" sz="quarter" idx="10"/>
          </p:nvPr>
        </p:nvSpPr>
        <p:spPr/>
        <p:txBody>
          <a:bodyPr/>
          <a:lstStyle/>
          <a:p>
            <a:pPr>
              <a:defRPr/>
            </a:pPr>
            <a:fld id="{BD518A09-E660-4796-8A89-3F4D2BA2FE78}" type="slidenum">
              <a:rPr lang="en-US" smtClean="0"/>
              <a:pPr>
                <a:defRPr/>
              </a:pPr>
              <a:t>19</a:t>
            </a:fld>
            <a:endParaRPr lang="en-US"/>
          </a:p>
        </p:txBody>
      </p:sp>
    </p:spTree>
    <p:extLst>
      <p:ext uri="{BB962C8B-B14F-4D97-AF65-F5344CB8AC3E}">
        <p14:creationId xmlns:p14="http://schemas.microsoft.com/office/powerpoint/2010/main" val="2088015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9.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1.xml"/><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11.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jp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jp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7.jpg"/><Relationship Id="rId1" Type="http://schemas.openxmlformats.org/officeDocument/2006/relationships/slideMaster" Target="../slideMasters/slideMaster13.xml"/><Relationship Id="rId4" Type="http://schemas.openxmlformats.org/officeDocument/2006/relationships/image" Target="../media/image40.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4.xml"/><Relationship Id="rId4" Type="http://schemas.microsoft.com/office/2007/relationships/hdphoto" Target="../media/hdphoto1.wdp"/></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 Id="rId4" Type="http://schemas.microsoft.com/office/2007/relationships/hdphoto" Target="../media/hdphoto2.wdp"/></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4.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3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5.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6.xml"/><Relationship Id="rId4" Type="http://schemas.microsoft.com/office/2007/relationships/hdphoto" Target="../media/hdphoto1.wdp"/></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6.xml"/><Relationship Id="rId4" Type="http://schemas.microsoft.com/office/2007/relationships/hdphoto" Target="../media/hdphoto2.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6.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42816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623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7" y="3306899"/>
            <a:ext cx="8787386" cy="800091"/>
          </a:xfrm>
        </p:spPr>
        <p:txBody>
          <a:bodyPr anchor="b" anchorCtr="0">
            <a:spAutoFit/>
          </a:bodyPr>
          <a:lstStyle>
            <a:lvl1pPr>
              <a:lnSpc>
                <a:spcPct val="10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584192"/>
            <a:ext cx="4296406" cy="1000787"/>
          </a:xfrm>
        </p:spPr>
        <p:txBody>
          <a:bodyPr/>
          <a:lstStyle>
            <a:lvl1pPr marL="0" indent="0">
              <a:lnSpc>
                <a:spcPct val="100000"/>
              </a:lnSpc>
              <a:spcBef>
                <a:spcPts val="473"/>
              </a:spcBef>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045541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6907" y="3363594"/>
            <a:ext cx="8787386" cy="960071"/>
          </a:xfrm>
        </p:spPr>
        <p:txBody>
          <a:bodyPr anchor="b"/>
          <a:lstStyle>
            <a:lvl1pPr marL="0" indent="0">
              <a:lnSpc>
                <a:spcPct val="100000"/>
              </a:lnSpc>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584192"/>
            <a:ext cx="5918530" cy="349135"/>
          </a:xfrm>
        </p:spPr>
        <p:txBody>
          <a:bodyPr/>
          <a:lstStyle>
            <a:lvl1pPr marL="0" indent="0">
              <a:lnSpc>
                <a:spcPct val="100000"/>
              </a:lnSpc>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862910032"/>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06907" y="2425987"/>
            <a:ext cx="8787386" cy="2133533"/>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43380929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dirty="0">
              <a:solidFill>
                <a:srgbClr val="292929"/>
              </a:solidFill>
              <a:latin typeface="Segoe UI"/>
            </a:endParaRPr>
          </a:p>
        </p:txBody>
      </p:sp>
    </p:spTree>
    <p:extLst>
      <p:ext uri="{BB962C8B-B14F-4D97-AF65-F5344CB8AC3E}">
        <p14:creationId xmlns:p14="http://schemas.microsoft.com/office/powerpoint/2010/main" val="36754066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4" name="Content Placeholder 3"/>
          <p:cNvSpPr>
            <a:spLocks noGrp="1"/>
          </p:cNvSpPr>
          <p:nvPr>
            <p:ph sz="quarter" idx="10"/>
          </p:nvPr>
        </p:nvSpPr>
        <p:spPr>
          <a:xfrm>
            <a:off x="408908" y="1561254"/>
            <a:ext cx="8787386" cy="1605568"/>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272358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08908" y="1561254"/>
            <a:ext cx="8787386" cy="1605568"/>
          </a:xfrm>
        </p:spPr>
        <p:txBody>
          <a:bodyPr>
            <a:spAutoFit/>
          </a:bodyPr>
          <a:lstStyle>
            <a:lvl1pPr marL="0" indent="0">
              <a:buFontTx/>
              <a:buNone/>
              <a:defRPr/>
            </a:lvl1pPr>
            <a:lvl2pPr marL="362637" indent="0">
              <a:buFontTx/>
              <a:buNone/>
              <a:defRPr/>
            </a:lvl2pPr>
            <a:lvl3pPr marL="720273" indent="0">
              <a:buFontTx/>
              <a:buNone/>
              <a:defRPr/>
            </a:lvl3pPr>
            <a:lvl4pPr marL="1079159" indent="0">
              <a:buFontTx/>
              <a:buNone/>
              <a:defRPr/>
            </a:lvl4pPr>
            <a:lvl5pPr marL="1446799"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5917102"/>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Tree>
    <p:extLst>
      <p:ext uri="{BB962C8B-B14F-4D97-AF65-F5344CB8AC3E}">
        <p14:creationId xmlns:p14="http://schemas.microsoft.com/office/powerpoint/2010/main" val="143136051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024719"/>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grpSp>
    </p:spTree>
    <p:extLst>
      <p:ext uri="{BB962C8B-B14F-4D97-AF65-F5344CB8AC3E}">
        <p14:creationId xmlns:p14="http://schemas.microsoft.com/office/powerpoint/2010/main" val="416417329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Tree>
    <p:extLst>
      <p:ext uri="{BB962C8B-B14F-4D97-AF65-F5344CB8AC3E}">
        <p14:creationId xmlns:p14="http://schemas.microsoft.com/office/powerpoint/2010/main" val="409551945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61823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grpSp>
    </p:spTree>
    <p:extLst>
      <p:ext uri="{BB962C8B-B14F-4D97-AF65-F5344CB8AC3E}">
        <p14:creationId xmlns:p14="http://schemas.microsoft.com/office/powerpoint/2010/main" val="208304692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720244" fontAlgn="auto">
              <a:spcBef>
                <a:spcPts val="0"/>
              </a:spcBef>
              <a:spcAft>
                <a:spcPts val="0"/>
              </a:spcAft>
            </a:pPr>
            <a:endParaRPr lang="en-US" sz="1260" dirty="0">
              <a:solidFill>
                <a:srgbClr val="292929"/>
              </a:solidFill>
              <a:latin typeface="Segoe UI"/>
            </a:endParaRPr>
          </a:p>
        </p:txBody>
      </p:sp>
    </p:spTree>
    <p:extLst>
      <p:ext uri="{BB962C8B-B14F-4D97-AF65-F5344CB8AC3E}">
        <p14:creationId xmlns:p14="http://schemas.microsoft.com/office/powerpoint/2010/main" val="112258352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dirty="0">
                <a:solidFill>
                  <a:srgbClr val="292929"/>
                </a:solidFill>
                <a:latin typeface="Segoe UI"/>
              </a:endParaRPr>
            </a:p>
          </p:txBody>
        </p:sp>
      </p:grpSp>
    </p:spTree>
    <p:extLst>
      <p:ext uri="{BB962C8B-B14F-4D97-AF65-F5344CB8AC3E}">
        <p14:creationId xmlns:p14="http://schemas.microsoft.com/office/powerpoint/2010/main" val="379078661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a:t>
            </a:r>
            <a:r>
              <a:rPr lang="en-US" sz="551" dirty="0" smtClean="0">
                <a:solidFill>
                  <a:srgbClr val="FFFFFF">
                    <a:alpha val="99000"/>
                  </a:srgbClr>
                </a:solidFill>
                <a:latin typeface="Segoe UI" pitchFamily="34" charset="0"/>
                <a:cs typeface="Arial" charset="0"/>
              </a:rPr>
              <a:t>. Because </a:t>
            </a:r>
            <a:r>
              <a:rPr lang="en-US" sz="551" dirty="0">
                <a:solidFill>
                  <a:srgbClr val="FFFFFF">
                    <a:alpha val="99000"/>
                  </a:srgb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51" dirty="0" smtClean="0">
                <a:solidFill>
                  <a:srgbClr val="FFFFFF">
                    <a:alpha val="99000"/>
                  </a:srgbClr>
                </a:solidFill>
                <a:latin typeface="Segoe UI" pitchFamily="34" charset="0"/>
                <a:cs typeface="Arial" charset="0"/>
              </a:rPr>
              <a:t>. 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2618851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60556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244519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60556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66236134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45486306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4214777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389467"/>
            <a:ext cx="8281035" cy="5892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61334" y="2381231"/>
            <a:ext cx="4061757" cy="290849"/>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661334" y="2672080"/>
            <a:ext cx="4061757" cy="19934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60607" y="2381231"/>
            <a:ext cx="4081761" cy="290849"/>
          </a:xfrm>
        </p:spPr>
        <p:txBody>
          <a:bodyPr anchor="b"/>
          <a:lstStyle>
            <a:lvl1pPr marL="0" indent="0">
              <a:buNone/>
              <a:defRPr sz="1890" b="1"/>
            </a:lvl1pPr>
            <a:lvl2pPr marL="360045" indent="0">
              <a:buNone/>
              <a:defRPr sz="1575" b="1"/>
            </a:lvl2pPr>
            <a:lvl3pPr marL="720090" indent="0">
              <a:buNone/>
              <a:defRPr sz="1418" b="1"/>
            </a:lvl3pPr>
            <a:lvl4pPr marL="1080135" indent="0">
              <a:buNone/>
              <a:defRPr sz="1260" b="1"/>
            </a:lvl4pPr>
            <a:lvl5pPr marL="1440180" indent="0">
              <a:buNone/>
              <a:defRPr sz="1260" b="1"/>
            </a:lvl5pPr>
            <a:lvl6pPr marL="1800225" indent="0">
              <a:buNone/>
              <a:defRPr sz="1260" b="1"/>
            </a:lvl6pPr>
            <a:lvl7pPr marL="2160270" indent="0">
              <a:buNone/>
              <a:defRPr sz="1260" b="1"/>
            </a:lvl7pPr>
            <a:lvl8pPr marL="2520315" indent="0">
              <a:buNone/>
              <a:defRPr sz="1260" b="1"/>
            </a:lvl8pPr>
            <a:lvl9pPr marL="2880360"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0607" y="2672080"/>
            <a:ext cx="4081761" cy="19934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60083" y="6780107"/>
            <a:ext cx="2160270" cy="389467"/>
          </a:xfrm>
          <a:prstGeom prst="rect">
            <a:avLst/>
          </a:prstGeom>
        </p:spPr>
        <p:txBody>
          <a:bodyPr/>
          <a:lstStyle/>
          <a:p>
            <a:fld id="{5FCCFC33-57F9-4C78-ADB2-478A3075D7F7}" type="datetimeFigureOut">
              <a:rPr lang="en-US" smtClean="0"/>
              <a:t>9/20/2013</a:t>
            </a:fld>
            <a:endParaRPr lang="en-US"/>
          </a:p>
        </p:txBody>
      </p:sp>
      <p:sp>
        <p:nvSpPr>
          <p:cNvPr id="8" name="Footer Placeholder 7"/>
          <p:cNvSpPr>
            <a:spLocks noGrp="1"/>
          </p:cNvSpPr>
          <p:nvPr>
            <p:ph type="ftr" sz="quarter" idx="11"/>
          </p:nvPr>
        </p:nvSpPr>
        <p:spPr>
          <a:xfrm>
            <a:off x="3180398" y="6780107"/>
            <a:ext cx="3240405" cy="389467"/>
          </a:xfrm>
          <a:prstGeom prst="rect">
            <a:avLst/>
          </a:prstGeom>
        </p:spPr>
        <p:txBody>
          <a:bodyPr/>
          <a:lstStyle/>
          <a:p>
            <a:endParaRPr lang="en-US"/>
          </a:p>
        </p:txBody>
      </p:sp>
      <p:sp>
        <p:nvSpPr>
          <p:cNvPr id="9" name="Slide Number Placeholder 8"/>
          <p:cNvSpPr>
            <a:spLocks noGrp="1"/>
          </p:cNvSpPr>
          <p:nvPr>
            <p:ph type="sldNum" sz="quarter" idx="12"/>
          </p:nvPr>
        </p:nvSpPr>
        <p:spPr>
          <a:xfrm>
            <a:off x="6780848" y="6780107"/>
            <a:ext cx="2160270" cy="389467"/>
          </a:xfrm>
          <a:prstGeom prst="rect">
            <a:avLst/>
          </a:prstGeom>
        </p:spPr>
        <p:txBody>
          <a:bodyPr/>
          <a:lstStyle/>
          <a:p>
            <a:fld id="{3FA746EA-CF36-4332-9778-604BD320839C}" type="slidenum">
              <a:rPr lang="en-US" smtClean="0"/>
              <a:t>‹#›</a:t>
            </a:fld>
            <a:endParaRPr lang="en-US"/>
          </a:p>
        </p:txBody>
      </p:sp>
    </p:spTree>
    <p:extLst>
      <p:ext uri="{BB962C8B-B14F-4D97-AF65-F5344CB8AC3E}">
        <p14:creationId xmlns:p14="http://schemas.microsoft.com/office/powerpoint/2010/main" val="8586490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84056055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42437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45853334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5297316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23520203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2433668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4131015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33321859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dirty="0" smtClean="0"/>
              <a:t>Click to edit Master text styles</a:t>
            </a:r>
          </a:p>
          <a:p>
            <a:pPr marL="2501" lvl="1" indent="0" algn="l" defTabSz="720244"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25202123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362360162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192351348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102933362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49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985832713"/>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3084093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265606937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84743289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3672722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498130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94843219"/>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405659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71107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12183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24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5478800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98957098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64780285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6341023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891575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065109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16933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4291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736614"/>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86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0209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601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734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153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143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0478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38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618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732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423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917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8" y="3682174"/>
            <a:ext cx="5108452" cy="2136038"/>
          </a:xfrm>
        </p:spPr>
        <p:txBody>
          <a:bodyPr vert="horz" wrap="square" lIns="0" tIns="0" rIns="0" bIns="0" rtlCol="0" anchor="ctr" anchorCtr="0">
            <a:noAutofit/>
          </a:bodyPr>
          <a:lstStyle>
            <a:lvl1pPr algn="l" defTabSz="72024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58" y="5847474"/>
            <a:ext cx="5106768" cy="676532"/>
          </a:xfrm>
        </p:spPr>
        <p:txBody>
          <a:bodyPr vert="horz" wrap="square" lIns="0" tIns="0" rIns="0" bIns="0" rtlCol="0">
            <a:spAutoFit/>
          </a:bodyPr>
          <a:lstStyle>
            <a:lvl1pPr marL="0" indent="0">
              <a:buNone/>
              <a:defRPr lang="en-US" sz="1418"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55998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38684"/>
            <a:ext cx="5402082" cy="1440138"/>
          </a:xfrm>
        </p:spPr>
        <p:txBody>
          <a:bodyPr anchor="b" anchorCtr="0"/>
          <a:lstStyle>
            <a:lvl1pPr>
              <a:defRPr kumimoji="0" lang="en-US" sz="5199"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151932371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0"/>
            <a:ext cx="8064357" cy="492443"/>
          </a:xfrm>
        </p:spPr>
        <p:txBody>
          <a:bodyPr>
            <a:noAutofit/>
          </a:bodyPr>
          <a:lstStyle>
            <a:lvl1pPr marL="0" indent="0" algn="l">
              <a:lnSpc>
                <a:spcPct val="90000"/>
              </a:lnSpc>
              <a:spcBef>
                <a:spcPts val="0"/>
              </a:spcBef>
              <a:buNone/>
              <a:defRPr lang="en-US" sz="2836" kern="1200" spc="-55" baseline="0" dirty="0">
                <a:solidFill>
                  <a:schemeClr val="tx1">
                    <a:alpha val="99000"/>
                  </a:schemeClr>
                </a:solidFill>
                <a:latin typeface="+mj-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6" y="2922323"/>
            <a:ext cx="8070610"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199" spc="-118">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61012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5"/>
            <a:ext cx="1890822" cy="227791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grpSp>
      <p:sp>
        <p:nvSpPr>
          <p:cNvPr id="3" name="Subtitle 2"/>
          <p:cNvSpPr>
            <a:spLocks noGrp="1"/>
          </p:cNvSpPr>
          <p:nvPr>
            <p:ph type="subTitle" idx="1" hasCustomPrompt="1"/>
          </p:nvPr>
        </p:nvSpPr>
        <p:spPr>
          <a:xfrm>
            <a:off x="2737055" y="3803003"/>
            <a:ext cx="5474110" cy="1016176"/>
          </a:xfrm>
        </p:spPr>
        <p:txBody>
          <a:bodyPr vert="horz" wrap="square" lIns="182880" tIns="182880" rIns="0" bIns="0" rtlCol="0" anchor="ctr" anchorCtr="0">
            <a:spAutoFit/>
          </a:bodyPr>
          <a:lstStyle>
            <a:lvl1pPr marL="452671" indent="-450171">
              <a:buNone/>
              <a:defRPr lang="en-US" sz="3466" spc="-79" dirty="0" smtClean="0">
                <a:solidFill>
                  <a:schemeClr val="tx1">
                    <a:alpha val="99000"/>
                  </a:schemeClr>
                </a:solidFill>
                <a:latin typeface="Segoe UI Light" pitchFamily="34" charset="0"/>
              </a:defRPr>
            </a:lvl1pPr>
            <a:lvl2pPr marL="272603" indent="-270102">
              <a:buNone/>
              <a:defRPr lang="en-US" spc="-39"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8" y="243840"/>
            <a:ext cx="8780184" cy="589200"/>
          </a:xfrm>
        </p:spPr>
        <p:txBody>
          <a:bodyPr vert="horz" wrap="square" lIns="0" tIns="0" rIns="0" bIns="0" rtlCol="0" anchor="t">
            <a:spAutoFit/>
          </a:bodyPr>
          <a:lstStyle>
            <a:lvl1pPr marL="0" indent="0">
              <a:buNone/>
              <a:defRPr lang="en-US" sz="4254"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6911485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34" marR="0" indent="0" algn="l" defTabSz="72024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54" indent="0">
              <a:buFont typeface="Wingdings" pitchFamily="2" charset="2"/>
              <a:buNone/>
              <a:tabLst/>
              <a:defRPr>
                <a:solidFill>
                  <a:schemeClr val="tx1">
                    <a:alpha val="99000"/>
                  </a:schemeClr>
                </a:solidFill>
                <a:latin typeface="+mn-lt"/>
              </a:defRPr>
            </a:lvl3pPr>
            <a:lvl4pPr marL="583971" indent="0">
              <a:buFont typeface="Wingdings" pitchFamily="2" charset="2"/>
              <a:buNone/>
              <a:defRPr>
                <a:solidFill>
                  <a:schemeClr val="tx1">
                    <a:alpha val="99000"/>
                  </a:schemeClr>
                </a:solidFill>
                <a:latin typeface="+mn-lt"/>
              </a:defRPr>
            </a:lvl4pPr>
            <a:lvl5pPr marL="72027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840608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0315919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4967866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87" indent="-230087">
              <a:spcBef>
                <a:spcPts val="945"/>
              </a:spcBef>
              <a:buClr>
                <a:schemeClr val="tx1"/>
              </a:buClr>
              <a:buFont typeface="Wingdings" pitchFamily="2" charset="2"/>
              <a:buChar char=""/>
              <a:defRPr/>
            </a:lvl1pPr>
            <a:lvl2pPr marL="410155" indent="-180068">
              <a:defRPr sz="1575"/>
            </a:lvl2pPr>
            <a:lvl3pPr marL="540205" indent="-130049">
              <a:tabLst/>
              <a:defRPr sz="1575"/>
            </a:lvl3pPr>
            <a:lvl4pPr marL="680258" indent="-140053">
              <a:defRPr/>
            </a:lvl4pPr>
            <a:lvl5pPr marL="810307" indent="-1300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6" y="1544320"/>
            <a:ext cx="4249638" cy="1851917"/>
          </a:xfrm>
        </p:spPr>
        <p:txBody>
          <a:bodyPr>
            <a:spAutoFit/>
          </a:bodyPr>
          <a:lstStyle>
            <a:lvl1pPr marL="267601" indent="-267601">
              <a:spcBef>
                <a:spcPts val="945"/>
              </a:spcBef>
              <a:buFont typeface="Wingdings" pitchFamily="2" charset="2"/>
              <a:buChar char=""/>
              <a:defRPr lang="en-US" sz="2836" kern="1200" spc="-55" baseline="0" dirty="0" smtClean="0">
                <a:solidFill>
                  <a:schemeClr val="tx1">
                    <a:alpha val="99000"/>
                  </a:schemeClr>
                </a:solidFill>
                <a:latin typeface="+mj-lt"/>
                <a:ea typeface="+mn-ea"/>
                <a:cs typeface="+mn-cs"/>
              </a:defRPr>
            </a:lvl1pPr>
            <a:lvl2pPr marL="500190" indent="-270102">
              <a:defRPr lang="en-US" sz="1575" kern="1200" spc="0" baseline="0" dirty="0" smtClean="0">
                <a:solidFill>
                  <a:schemeClr val="tx1">
                    <a:alpha val="99000"/>
                  </a:schemeClr>
                </a:solidFill>
                <a:latin typeface="+mn-lt"/>
                <a:ea typeface="+mn-ea"/>
                <a:cs typeface="+mn-cs"/>
              </a:defRPr>
            </a:lvl2pPr>
            <a:lvl3pPr marL="680258" indent="-270102">
              <a:defRPr lang="en-US" sz="1575" kern="1200" spc="0" baseline="0" dirty="0" smtClean="0">
                <a:solidFill>
                  <a:schemeClr val="tx1">
                    <a:alpha val="99000"/>
                  </a:schemeClr>
                </a:solidFill>
                <a:latin typeface="+mn-lt"/>
                <a:ea typeface="+mn-ea"/>
                <a:cs typeface="+mn-cs"/>
              </a:defRPr>
            </a:lvl3pPr>
            <a:lvl4pPr marL="810307" indent="-270102">
              <a:defRPr lang="en-US" sz="1575" kern="1200" spc="0" baseline="0" dirty="0" smtClean="0">
                <a:solidFill>
                  <a:schemeClr val="tx1">
                    <a:alpha val="99000"/>
                  </a:schemeClr>
                </a:solidFill>
                <a:latin typeface="+mn-lt"/>
                <a:ea typeface="+mn-ea"/>
                <a:cs typeface="+mn-cs"/>
              </a:defRPr>
            </a:lvl4pPr>
            <a:lvl5pPr marL="950360" indent="-270102">
              <a:defRPr lang="en-US" sz="1575" kern="1200" spc="0" baseline="0" dirty="0">
                <a:solidFill>
                  <a:schemeClr val="tx1">
                    <a:alpha val="99000"/>
                  </a:schemeClr>
                </a:solidFill>
                <a:latin typeface="+mn-lt"/>
                <a:ea typeface="+mn-ea"/>
                <a:cs typeface="+mn-cs"/>
              </a:defRPr>
            </a:lvl5pPr>
          </a:lstStyle>
          <a:p>
            <a:pPr marL="230087" marR="0" lvl="0"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87" marR="0" lvl="1"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87" marR="0" lvl="2"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87" marR="0" lvl="3"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87" marR="0" lvl="4"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021610913"/>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575688"/>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575688"/>
          </a:xfrm>
        </p:spPr>
        <p:txBody>
          <a:bodyPr/>
          <a:lstStyle>
            <a:lvl1pPr marL="360136" indent="-360136">
              <a:lnSpc>
                <a:spcPct val="90000"/>
              </a:lnSpc>
              <a:buSzPct val="80000"/>
              <a:buFont typeface="Arial" pitchFamily="34" charset="0"/>
              <a:buChar char="•"/>
              <a:defRPr lang="en-US" sz="2521" kern="1200" spc="-55" baseline="0" dirty="0" smtClean="0">
                <a:solidFill>
                  <a:schemeClr val="tx1">
                    <a:alpha val="99000"/>
                  </a:schemeClr>
                </a:solidFill>
                <a:latin typeface="+mj-lt"/>
                <a:ea typeface="+mn-ea"/>
                <a:cs typeface="+mn-cs"/>
              </a:defRPr>
            </a:lvl1pPr>
            <a:lvl2pPr marL="628989" indent="-36013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4039" indent="-270102">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797" indent="-270102">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364" indent="-270102">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18"/>
            </a:lvl6pPr>
            <a:lvl7pPr>
              <a:defRPr sz="1418"/>
            </a:lvl7pPr>
            <a:lvl8pPr>
              <a:defRPr sz="1418"/>
            </a:lvl8pPr>
            <a:lvl9pPr>
              <a:defRPr sz="1418"/>
            </a:lvl9pPr>
          </a:lstStyle>
          <a:p>
            <a:pPr marL="268852" marR="0" lvl="0"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52" marR="0" lvl="1"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52" marR="0" lvl="2"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52" marR="0" lvl="3"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52" marR="0" lvl="4"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0390832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73928103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94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20" indent="0">
              <a:buNone/>
              <a:defRPr sz="1575"/>
            </a:lvl3pPr>
            <a:lvl4pPr marL="360136" indent="0">
              <a:buNone/>
              <a:defRPr sz="1575"/>
            </a:lvl4pPr>
            <a:lvl5pPr marL="546457"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2">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056485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20" indent="0">
              <a:buNone/>
              <a:defRPr sz="1575">
                <a:solidFill>
                  <a:schemeClr val="tx1">
                    <a:alpha val="99000"/>
                  </a:schemeClr>
                </a:solidFill>
              </a:defRPr>
            </a:lvl3pPr>
            <a:lvl4pPr marL="360136" indent="0">
              <a:buNone/>
              <a:defRPr sz="1575">
                <a:solidFill>
                  <a:schemeClr val="tx1">
                    <a:alpha val="99000"/>
                  </a:schemeClr>
                </a:solidFill>
              </a:defRPr>
            </a:lvl4pPr>
            <a:lvl5pPr marL="546457"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1">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08645333"/>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08483549"/>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62047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601" indent="0">
              <a:buNone/>
              <a:defRPr>
                <a:gradFill>
                  <a:gsLst>
                    <a:gs pos="1250">
                      <a:srgbClr val="000000"/>
                    </a:gs>
                    <a:gs pos="100000">
                      <a:srgbClr val="000000"/>
                    </a:gs>
                  </a:gsLst>
                  <a:lin ang="5400000" scaled="0"/>
                </a:gradFill>
                <a:latin typeface="Consolas" pitchFamily="49" charset="0"/>
                <a:cs typeface="Consolas" pitchFamily="49" charset="0"/>
              </a:defRPr>
            </a:lvl2pPr>
            <a:lvl3pPr marL="451421"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89" indent="0">
              <a:buNone/>
              <a:defRPr>
                <a:gradFill>
                  <a:gsLst>
                    <a:gs pos="1250">
                      <a:srgbClr val="000000"/>
                    </a:gs>
                    <a:gs pos="100000">
                      <a:srgbClr val="000000"/>
                    </a:gs>
                  </a:gsLst>
                  <a:lin ang="5400000" scaled="0"/>
                </a:gradFill>
                <a:latin typeface="Consolas" pitchFamily="49" charset="0"/>
                <a:cs typeface="Consolas" pitchFamily="49" charset="0"/>
              </a:defRPr>
            </a:lvl4pPr>
            <a:lvl5pPr marL="81155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601432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95103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8"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7" y="1544319"/>
            <a:ext cx="8782135" cy="1565750"/>
          </a:xfrm>
          <a:prstGeom prst="rect">
            <a:avLst/>
          </a:prstGeom>
        </p:spPr>
        <p:txBody>
          <a:bodyPr/>
          <a:lstStyle>
            <a:lvl1pPr marL="270102" indent="-27010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88"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73"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341"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409"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83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5691755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9868320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24336030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2235" y="6862775"/>
            <a:ext cx="942389" cy="147319"/>
          </a:xfrm>
          <a:prstGeom prst="rect">
            <a:avLst/>
          </a:prstGeom>
        </p:spPr>
      </p:pic>
      <p:sp>
        <p:nvSpPr>
          <p:cNvPr id="5" name="Rectangle 4"/>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945011" y="-8830"/>
            <a:ext cx="666399" cy="89034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981826" y="-8828"/>
            <a:ext cx="1312376" cy="8903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018640" y="-8828"/>
            <a:ext cx="1312376" cy="890346"/>
          </a:xfrm>
          <a:prstGeom prst="rect">
            <a:avLst/>
          </a:prstGeom>
        </p:spPr>
      </p:pic>
    </p:spTree>
    <p:extLst>
      <p:ext uri="{BB962C8B-B14F-4D97-AF65-F5344CB8AC3E}">
        <p14:creationId xmlns:p14="http://schemas.microsoft.com/office/powerpoint/2010/main" val="259330776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860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89310232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731223352"/>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3848588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530869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55540476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393451096"/>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16090091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dirty="0" smtClean="0"/>
              <a:t>Click to edit Master text styles</a:t>
            </a:r>
          </a:p>
          <a:p>
            <a:pPr marL="2501" lvl="1" indent="0" algn="l" defTabSz="720244"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18354295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406144108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102748563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725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264200430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152080813"/>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39425016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1368729297"/>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254914752"/>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5264289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991272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7853576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86942898"/>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195847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66746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051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55528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0959293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669147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02779298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69981123"/>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4257807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733514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957985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53610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55687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616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0661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9783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74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6860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093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724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45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632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663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386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5379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25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50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8" y="3682174"/>
            <a:ext cx="5108452" cy="2136038"/>
          </a:xfrm>
        </p:spPr>
        <p:txBody>
          <a:bodyPr vert="horz" wrap="square" lIns="0" tIns="0" rIns="0" bIns="0" rtlCol="0" anchor="ctr" anchorCtr="0">
            <a:noAutofit/>
          </a:bodyPr>
          <a:lstStyle>
            <a:lvl1pPr algn="l" defTabSz="72024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58" y="5847474"/>
            <a:ext cx="5106768" cy="676532"/>
          </a:xfrm>
        </p:spPr>
        <p:txBody>
          <a:bodyPr vert="horz" wrap="square" lIns="0" tIns="0" rIns="0" bIns="0" rtlCol="0">
            <a:spAutoFit/>
          </a:bodyPr>
          <a:lstStyle>
            <a:lvl1pPr marL="0" indent="0">
              <a:buNone/>
              <a:defRPr lang="en-US" sz="1418"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166769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38684"/>
            <a:ext cx="5402082" cy="1440138"/>
          </a:xfrm>
        </p:spPr>
        <p:txBody>
          <a:bodyPr anchor="b" anchorCtr="0"/>
          <a:lstStyle>
            <a:lvl1pPr>
              <a:defRPr kumimoji="0" lang="en-US" sz="5199"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40088530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0"/>
            <a:ext cx="8064357" cy="492443"/>
          </a:xfrm>
        </p:spPr>
        <p:txBody>
          <a:bodyPr>
            <a:noAutofit/>
          </a:bodyPr>
          <a:lstStyle>
            <a:lvl1pPr marL="0" indent="0" algn="l">
              <a:lnSpc>
                <a:spcPct val="90000"/>
              </a:lnSpc>
              <a:spcBef>
                <a:spcPts val="0"/>
              </a:spcBef>
              <a:buNone/>
              <a:defRPr lang="en-US" sz="2836" kern="1200" spc="-55" baseline="0" dirty="0">
                <a:solidFill>
                  <a:schemeClr val="tx1">
                    <a:alpha val="99000"/>
                  </a:schemeClr>
                </a:solidFill>
                <a:latin typeface="+mj-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6" y="2922323"/>
            <a:ext cx="8070610"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199" spc="-118">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58565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5"/>
            <a:ext cx="1890822" cy="227791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44" fontAlgn="auto">
                <a:spcBef>
                  <a:spcPts val="0"/>
                </a:spcBef>
                <a:spcAft>
                  <a:spcPts val="0"/>
                </a:spcAft>
              </a:pPr>
              <a:endParaRPr lang="en-US" sz="1418">
                <a:solidFill>
                  <a:srgbClr val="5F5F5F"/>
                </a:solidFill>
                <a:latin typeface="Segoe UI"/>
              </a:endParaRPr>
            </a:p>
          </p:txBody>
        </p:sp>
      </p:grpSp>
      <p:sp>
        <p:nvSpPr>
          <p:cNvPr id="3" name="Subtitle 2"/>
          <p:cNvSpPr>
            <a:spLocks noGrp="1"/>
          </p:cNvSpPr>
          <p:nvPr>
            <p:ph type="subTitle" idx="1" hasCustomPrompt="1"/>
          </p:nvPr>
        </p:nvSpPr>
        <p:spPr>
          <a:xfrm>
            <a:off x="2737055" y="3803003"/>
            <a:ext cx="5474110" cy="1016176"/>
          </a:xfrm>
        </p:spPr>
        <p:txBody>
          <a:bodyPr vert="horz" wrap="square" lIns="182880" tIns="182880" rIns="0" bIns="0" rtlCol="0" anchor="ctr" anchorCtr="0">
            <a:spAutoFit/>
          </a:bodyPr>
          <a:lstStyle>
            <a:lvl1pPr marL="452671" indent="-450171">
              <a:buNone/>
              <a:defRPr lang="en-US" sz="3466" spc="-79" dirty="0" smtClean="0">
                <a:solidFill>
                  <a:schemeClr val="tx1">
                    <a:alpha val="99000"/>
                  </a:schemeClr>
                </a:solidFill>
                <a:latin typeface="Segoe UI Light" pitchFamily="34" charset="0"/>
              </a:defRPr>
            </a:lvl1pPr>
            <a:lvl2pPr marL="272603" indent="-270102">
              <a:buNone/>
              <a:defRPr lang="en-US" spc="-39"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8" y="243840"/>
            <a:ext cx="8780184" cy="589200"/>
          </a:xfrm>
        </p:spPr>
        <p:txBody>
          <a:bodyPr vert="horz" wrap="square" lIns="0" tIns="0" rIns="0" bIns="0" rtlCol="0" anchor="t">
            <a:spAutoFit/>
          </a:bodyPr>
          <a:lstStyle>
            <a:lvl1pPr marL="0" indent="0">
              <a:buNone/>
              <a:defRPr lang="en-US" sz="4254"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2286535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34" marR="0" indent="0" algn="l" defTabSz="72024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54" indent="0">
              <a:buFont typeface="Wingdings" pitchFamily="2" charset="2"/>
              <a:buNone/>
              <a:tabLst/>
              <a:defRPr>
                <a:solidFill>
                  <a:schemeClr val="tx1">
                    <a:alpha val="99000"/>
                  </a:schemeClr>
                </a:solidFill>
                <a:latin typeface="+mn-lt"/>
              </a:defRPr>
            </a:lvl3pPr>
            <a:lvl4pPr marL="583971" indent="0">
              <a:buFont typeface="Wingdings" pitchFamily="2" charset="2"/>
              <a:buNone/>
              <a:defRPr>
                <a:solidFill>
                  <a:schemeClr val="tx1">
                    <a:alpha val="99000"/>
                  </a:schemeClr>
                </a:solidFill>
                <a:latin typeface="+mn-lt"/>
              </a:defRPr>
            </a:lvl4pPr>
            <a:lvl5pPr marL="72027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697438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473176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7"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69" indent="0">
              <a:buNone/>
              <a:defRPr lang="en-US" sz="1890" kern="1200" spc="0" baseline="0" dirty="0" smtClean="0">
                <a:solidFill>
                  <a:schemeClr val="tx1">
                    <a:alpha val="99000"/>
                  </a:schemeClr>
                </a:solidFill>
                <a:latin typeface="+mn-lt"/>
                <a:ea typeface="+mn-ea"/>
                <a:cs typeface="+mn-cs"/>
              </a:defRPr>
            </a:lvl3pPr>
            <a:lvl4pPr marL="360136" indent="0">
              <a:buNone/>
              <a:defRPr lang="en-US" sz="1575" kern="1200" spc="0" baseline="0" dirty="0" smtClean="0">
                <a:solidFill>
                  <a:schemeClr val="tx1">
                    <a:alpha val="99000"/>
                  </a:schemeClr>
                </a:solidFill>
                <a:latin typeface="+mn-lt"/>
                <a:ea typeface="+mn-ea"/>
                <a:cs typeface="+mn-cs"/>
              </a:defRPr>
            </a:lvl4pPr>
            <a:lvl5pPr marL="546457"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6765294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87" indent="-230087">
              <a:spcBef>
                <a:spcPts val="945"/>
              </a:spcBef>
              <a:buClr>
                <a:schemeClr val="tx1"/>
              </a:buClr>
              <a:buFont typeface="Wingdings" pitchFamily="2" charset="2"/>
              <a:buChar char=""/>
              <a:defRPr/>
            </a:lvl1pPr>
            <a:lvl2pPr marL="410155" indent="-180068">
              <a:defRPr sz="1575"/>
            </a:lvl2pPr>
            <a:lvl3pPr marL="540205" indent="-130049">
              <a:tabLst/>
              <a:defRPr sz="1575"/>
            </a:lvl3pPr>
            <a:lvl4pPr marL="680258" indent="-140053">
              <a:defRPr/>
            </a:lvl4pPr>
            <a:lvl5pPr marL="810307" indent="-13004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6" y="1544320"/>
            <a:ext cx="4249638" cy="1851917"/>
          </a:xfrm>
        </p:spPr>
        <p:txBody>
          <a:bodyPr>
            <a:spAutoFit/>
          </a:bodyPr>
          <a:lstStyle>
            <a:lvl1pPr marL="267601" indent="-267601">
              <a:spcBef>
                <a:spcPts val="945"/>
              </a:spcBef>
              <a:buFont typeface="Wingdings" pitchFamily="2" charset="2"/>
              <a:buChar char=""/>
              <a:defRPr lang="en-US" sz="2836" kern="1200" spc="-55" baseline="0" dirty="0" smtClean="0">
                <a:solidFill>
                  <a:schemeClr val="tx1">
                    <a:alpha val="99000"/>
                  </a:schemeClr>
                </a:solidFill>
                <a:latin typeface="+mj-lt"/>
                <a:ea typeface="+mn-ea"/>
                <a:cs typeface="+mn-cs"/>
              </a:defRPr>
            </a:lvl1pPr>
            <a:lvl2pPr marL="500190" indent="-270102">
              <a:defRPr lang="en-US" sz="1575" kern="1200" spc="0" baseline="0" dirty="0" smtClean="0">
                <a:solidFill>
                  <a:schemeClr val="tx1">
                    <a:alpha val="99000"/>
                  </a:schemeClr>
                </a:solidFill>
                <a:latin typeface="+mn-lt"/>
                <a:ea typeface="+mn-ea"/>
                <a:cs typeface="+mn-cs"/>
              </a:defRPr>
            </a:lvl2pPr>
            <a:lvl3pPr marL="680258" indent="-270102">
              <a:defRPr lang="en-US" sz="1575" kern="1200" spc="0" baseline="0" dirty="0" smtClean="0">
                <a:solidFill>
                  <a:schemeClr val="tx1">
                    <a:alpha val="99000"/>
                  </a:schemeClr>
                </a:solidFill>
                <a:latin typeface="+mn-lt"/>
                <a:ea typeface="+mn-ea"/>
                <a:cs typeface="+mn-cs"/>
              </a:defRPr>
            </a:lvl3pPr>
            <a:lvl4pPr marL="810307" indent="-270102">
              <a:defRPr lang="en-US" sz="1575" kern="1200" spc="0" baseline="0" dirty="0" smtClean="0">
                <a:solidFill>
                  <a:schemeClr val="tx1">
                    <a:alpha val="99000"/>
                  </a:schemeClr>
                </a:solidFill>
                <a:latin typeface="+mn-lt"/>
                <a:ea typeface="+mn-ea"/>
                <a:cs typeface="+mn-cs"/>
              </a:defRPr>
            </a:lvl4pPr>
            <a:lvl5pPr marL="950360" indent="-270102">
              <a:defRPr lang="en-US" sz="1575" kern="1200" spc="0" baseline="0" dirty="0">
                <a:solidFill>
                  <a:schemeClr val="tx1">
                    <a:alpha val="99000"/>
                  </a:schemeClr>
                </a:solidFill>
                <a:latin typeface="+mn-lt"/>
                <a:ea typeface="+mn-ea"/>
                <a:cs typeface="+mn-cs"/>
              </a:defRPr>
            </a:lvl5pPr>
          </a:lstStyle>
          <a:p>
            <a:pPr marL="230087" marR="0" lvl="0"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87" marR="0" lvl="1"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87" marR="0" lvl="2"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87" marR="0" lvl="3"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87" marR="0" lvl="4" indent="-230087" algn="l" defTabSz="72024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6530552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61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575688"/>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575688"/>
          </a:xfrm>
        </p:spPr>
        <p:txBody>
          <a:bodyPr/>
          <a:lstStyle>
            <a:lvl1pPr marL="360136" indent="-360136">
              <a:lnSpc>
                <a:spcPct val="90000"/>
              </a:lnSpc>
              <a:buSzPct val="80000"/>
              <a:buFont typeface="Arial" pitchFamily="34" charset="0"/>
              <a:buChar char="•"/>
              <a:defRPr lang="en-US" sz="2521" kern="1200" spc="-55" baseline="0" dirty="0" smtClean="0">
                <a:solidFill>
                  <a:schemeClr val="tx1">
                    <a:alpha val="99000"/>
                  </a:schemeClr>
                </a:solidFill>
                <a:latin typeface="+mj-lt"/>
                <a:ea typeface="+mn-ea"/>
                <a:cs typeface="+mn-cs"/>
              </a:defRPr>
            </a:lvl1pPr>
            <a:lvl2pPr marL="628989" indent="-36013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4039" indent="-270102">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797" indent="-270102">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364" indent="-270102">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18"/>
            </a:lvl6pPr>
            <a:lvl7pPr>
              <a:defRPr sz="1418"/>
            </a:lvl7pPr>
            <a:lvl8pPr>
              <a:defRPr sz="1418"/>
            </a:lvl8pPr>
            <a:lvl9pPr>
              <a:defRPr sz="1418"/>
            </a:lvl9pPr>
          </a:lstStyle>
          <a:p>
            <a:pPr marL="268852" marR="0" lvl="0"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52" marR="0" lvl="1"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52" marR="0" lvl="2"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52" marR="0" lvl="3"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52" marR="0" lvl="4" indent="-268852" algn="l" defTabSz="72024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54020889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682918289"/>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20" indent="0">
              <a:buNone/>
              <a:defRPr sz="1575"/>
            </a:lvl3pPr>
            <a:lvl4pPr marL="360136" indent="0">
              <a:buNone/>
              <a:defRPr sz="1575"/>
            </a:lvl4pPr>
            <a:lvl5pPr marL="546457"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2">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10026100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20" indent="0">
              <a:buNone/>
              <a:defRPr sz="1575">
                <a:solidFill>
                  <a:schemeClr val="tx1">
                    <a:alpha val="99000"/>
                  </a:schemeClr>
                </a:solidFill>
              </a:defRPr>
            </a:lvl3pPr>
            <a:lvl4pPr marL="360136" indent="0">
              <a:buNone/>
              <a:defRPr sz="1575">
                <a:solidFill>
                  <a:schemeClr val="tx1">
                    <a:alpha val="99000"/>
                  </a:schemeClr>
                </a:solidFill>
              </a:defRPr>
            </a:lvl4pPr>
            <a:lvl5pPr marL="546457"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6" y="1544320"/>
            <a:ext cx="4249638" cy="1939249"/>
          </a:xfrm>
        </p:spPr>
        <p:txBody>
          <a:bodyPr/>
          <a:lstStyle>
            <a:lvl1pPr marL="0" indent="0">
              <a:spcBef>
                <a:spcPts val="945"/>
              </a:spcBef>
              <a:buNone/>
              <a:defRPr lang="en-US" sz="3151" kern="1200" spc="-55" baseline="0" dirty="0" smtClean="0">
                <a:solidFill>
                  <a:schemeClr val="tx1">
                    <a:alpha val="99000"/>
                  </a:schemeClr>
                </a:solidFill>
                <a:latin typeface="+mj-lt"/>
                <a:ea typeface="+mn-ea"/>
                <a:cs typeface="+mn-cs"/>
              </a:defRPr>
            </a:lvl1pPr>
            <a:lvl2pPr marL="2501"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20"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37"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56" marR="0" indent="0" algn="l" defTabSz="72024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24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272657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668833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53388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601" indent="0">
              <a:buNone/>
              <a:defRPr>
                <a:gradFill>
                  <a:gsLst>
                    <a:gs pos="1250">
                      <a:srgbClr val="000000"/>
                    </a:gs>
                    <a:gs pos="100000">
                      <a:srgbClr val="000000"/>
                    </a:gs>
                  </a:gsLst>
                  <a:lin ang="5400000" scaled="0"/>
                </a:gradFill>
                <a:latin typeface="Consolas" pitchFamily="49" charset="0"/>
                <a:cs typeface="Consolas" pitchFamily="49" charset="0"/>
              </a:defRPr>
            </a:lvl2pPr>
            <a:lvl3pPr marL="451421"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89" indent="0">
              <a:buNone/>
              <a:defRPr>
                <a:gradFill>
                  <a:gsLst>
                    <a:gs pos="1250">
                      <a:srgbClr val="000000"/>
                    </a:gs>
                    <a:gs pos="100000">
                      <a:srgbClr val="000000"/>
                    </a:gs>
                  </a:gsLst>
                  <a:lin ang="5400000" scaled="0"/>
                </a:gradFill>
                <a:latin typeface="Consolas" pitchFamily="49" charset="0"/>
                <a:cs typeface="Consolas" pitchFamily="49" charset="0"/>
              </a:defRPr>
            </a:lvl4pPr>
            <a:lvl5pPr marL="81155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23893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40741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8"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7" y="1544319"/>
            <a:ext cx="8782135" cy="1565750"/>
          </a:xfrm>
          <a:prstGeom prst="rect">
            <a:avLst/>
          </a:prstGeom>
        </p:spPr>
        <p:txBody>
          <a:bodyPr/>
          <a:lstStyle>
            <a:lvl1pPr marL="270102" indent="-27010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88"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73" indent="-2250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341"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409" indent="-18006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83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992169197"/>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3698854"/>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52235" y="6862775"/>
            <a:ext cx="942389" cy="147319"/>
          </a:xfrm>
          <a:prstGeom prst="rect">
            <a:avLst/>
          </a:prstGeom>
        </p:spPr>
      </p:pic>
      <p:sp>
        <p:nvSpPr>
          <p:cNvPr id="5" name="Rectangle 4"/>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sp>
        <p:nvSpPr>
          <p:cNvPr id="6" name="Rectangle 5"/>
          <p:cNvSpPr/>
          <p:nvPr userDrawn="1"/>
        </p:nvSpPr>
        <p:spPr bwMode="auto">
          <a:xfrm>
            <a:off x="0" y="1"/>
            <a:ext cx="9601200" cy="487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36012" rIns="72025" bIns="36012" numCol="1" rtlCol="0" anchor="ctr" anchorCtr="0" compatLnSpc="1">
            <a:prstTxWarp prst="textNoShape">
              <a:avLst/>
            </a:prstTxWarp>
          </a:bodyPr>
          <a:lstStyle/>
          <a:p>
            <a:pPr algn="ctr" defTabSz="720036"/>
            <a:endParaRPr lang="en-US" sz="1733"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8945011" y="-8830"/>
            <a:ext cx="666399" cy="890346"/>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981826" y="-8828"/>
            <a:ext cx="1312376" cy="890346"/>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7018640" y="-8828"/>
            <a:ext cx="1312376" cy="890346"/>
          </a:xfrm>
          <a:prstGeom prst="rect">
            <a:avLst/>
          </a:prstGeom>
        </p:spPr>
      </p:pic>
    </p:spTree>
    <p:extLst>
      <p:ext uri="{BB962C8B-B14F-4D97-AF65-F5344CB8AC3E}">
        <p14:creationId xmlns:p14="http://schemas.microsoft.com/office/powerpoint/2010/main" val="265428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02365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7192183" y="5715268"/>
            <a:ext cx="505027" cy="3452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4687420" y="6502929"/>
            <a:ext cx="776414" cy="812272"/>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93434" y="3171971"/>
            <a:ext cx="2174226" cy="2890686"/>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53406" y="4977757"/>
            <a:ext cx="764663" cy="8774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3799" y="1511079"/>
            <a:ext cx="2827612" cy="147152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65640" y="6661430"/>
            <a:ext cx="1540624" cy="495267"/>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322822" y="4855943"/>
            <a:ext cx="2104429" cy="1177504"/>
          </a:xfrm>
          <a:prstGeom prst="rect">
            <a:avLst/>
          </a:prstGeom>
        </p:spPr>
      </p:pic>
      <p:sp>
        <p:nvSpPr>
          <p:cNvPr id="17" name="TextBox 16"/>
          <p:cNvSpPr txBox="1"/>
          <p:nvPr userDrawn="1"/>
        </p:nvSpPr>
        <p:spPr>
          <a:xfrm>
            <a:off x="1933376" y="6737019"/>
            <a:ext cx="2320052" cy="242374"/>
          </a:xfrm>
          <a:prstGeom prst="rect">
            <a:avLst/>
          </a:prstGeom>
          <a:noFill/>
        </p:spPr>
        <p:txBody>
          <a:bodyPr wrap="square" lIns="0" tIns="0" rIns="0" bIns="0" rtlCol="0">
            <a:spAutoFit/>
          </a:bodyPr>
          <a:lstStyle/>
          <a:p>
            <a:pPr algn="ctr" defTabSz="720244" fontAlgn="auto">
              <a:spcBef>
                <a:spcPts val="0"/>
              </a:spcBef>
              <a:spcAft>
                <a:spcPts val="0"/>
              </a:spcAft>
            </a:pPr>
            <a:r>
              <a:rPr lang="en-US" sz="1575" b="1" spc="-55" dirty="0" smtClean="0">
                <a:gradFill>
                  <a:gsLst>
                    <a:gs pos="2917">
                      <a:srgbClr val="FFFFFF"/>
                    </a:gs>
                    <a:gs pos="30000">
                      <a:srgbClr val="FFFFFF"/>
                    </a:gs>
                  </a:gsLst>
                  <a:lin ang="5400000" scaled="0"/>
                </a:gradFill>
                <a:latin typeface="Segoe UI"/>
              </a:rPr>
              <a:t>LEARN</a:t>
            </a:r>
            <a:r>
              <a:rPr lang="en-US" sz="1575" spc="-55"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264300" y="6541235"/>
            <a:ext cx="1164272" cy="773965"/>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3328940" y="4760577"/>
            <a:ext cx="877484" cy="1405541"/>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8595847" y="3053100"/>
            <a:ext cx="828772" cy="1286199"/>
          </a:xfrm>
          <a:prstGeom prst="rect">
            <a:avLst/>
          </a:prstGeom>
        </p:spPr>
      </p:pic>
    </p:spTree>
    <p:extLst>
      <p:ext uri="{BB962C8B-B14F-4D97-AF65-F5344CB8AC3E}">
        <p14:creationId xmlns:p14="http://schemas.microsoft.com/office/powerpoint/2010/main" val="2208299095"/>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72288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21490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84990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87028036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743403988"/>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0358195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56228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462700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05155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8297919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215312"/>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55978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342901"/>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407"/>
            <a:ext cx="776528" cy="20402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523526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sp>
        <p:nvSpPr>
          <p:cNvPr id="4"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38953412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12025" y="2223117"/>
            <a:ext cx="7059346" cy="382528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12076" y="2223133"/>
            <a:ext cx="7059296" cy="1912629"/>
          </a:xfrm>
          <a:noFill/>
        </p:spPr>
        <p:txBody>
          <a:bodyPr lIns="146286" tIns="91429" rIns="146286" bIns="91429" anchor="t" anchorCtr="0"/>
          <a:lstStyle>
            <a:lvl1pPr>
              <a:defRPr sz="4632" spc="-78"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12075" y="4137148"/>
            <a:ext cx="7059297" cy="1911814"/>
          </a:xfrm>
          <a:noFill/>
        </p:spPr>
        <p:txBody>
          <a:bodyPr lIns="146286" tIns="109714" rIns="146286" bIns="109714">
            <a:noAutofit/>
          </a:bodyPr>
          <a:lstStyle>
            <a:lvl1pPr marL="0" indent="0">
              <a:spcBef>
                <a:spcPts val="0"/>
              </a:spcBef>
              <a:buNone/>
              <a:defRPr sz="2702"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918"/>
            <a:ext cx="776528" cy="20299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2" y="597402"/>
            <a:ext cx="2047184" cy="409402"/>
          </a:xfrm>
          <a:prstGeom prst="rect">
            <a:avLst/>
          </a:prstGeom>
        </p:spPr>
      </p:pic>
    </p:spTree>
    <p:extLst>
      <p:ext uri="{BB962C8B-B14F-4D97-AF65-F5344CB8AC3E}">
        <p14:creationId xmlns:p14="http://schemas.microsoft.com/office/powerpoint/2010/main" val="314845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13495" y="4135756"/>
            <a:ext cx="4940316" cy="1914305"/>
          </a:xfrm>
          <a:noFill/>
        </p:spPr>
        <p:txBody>
          <a:bodyPr lIns="146286" tIns="109714" rIns="146286" bIns="109714">
            <a:noAutofit/>
          </a:bodyPr>
          <a:lstStyle>
            <a:lvl1pPr marL="0" indent="0">
              <a:spcBef>
                <a:spcPts val="0"/>
              </a:spcBef>
              <a:buNone/>
              <a:defRPr sz="2702"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12076" y="2214229"/>
            <a:ext cx="7765230" cy="1921532"/>
          </a:xfrm>
          <a:noFill/>
        </p:spPr>
        <p:txBody>
          <a:bodyPr lIns="146286" tIns="91429" rIns="146286" bIns="91429" anchor="t" anchorCtr="0"/>
          <a:lstStyle>
            <a:lvl1pPr>
              <a:defRPr sz="4632" spc="-7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8471411" y="6609407"/>
            <a:ext cx="776528" cy="204020"/>
          </a:xfrm>
          <a:prstGeom prst="rect">
            <a:avLst/>
          </a:prstGeom>
        </p:spPr>
      </p:pic>
      <p:pic>
        <p:nvPicPr>
          <p:cNvPr id="4" name="Picture 3" descr="Azure_logo_wht-03.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1275190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1" name="Picture 4"/>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3"/>
            <a:ext cx="9601384" cy="73151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12076" y="2223090"/>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12076" y="2221272"/>
            <a:ext cx="5648701" cy="1914462"/>
          </a:xfrm>
          <a:noFill/>
        </p:spPr>
        <p:txBody>
          <a:bodyPr lIns="146286" tIns="91429" rIns="146286" bIns="91429" anchor="t" anchorCtr="0"/>
          <a:lstStyle>
            <a:lvl1pPr>
              <a:defRPr sz="4632" spc="-78" baseline="0">
                <a:solidFill>
                  <a:srgbClr val="00188F"/>
                </a:soli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12076" y="4135741"/>
            <a:ext cx="5648701" cy="1909324"/>
          </a:xfrm>
        </p:spPr>
        <p:txBody>
          <a:bodyPr tIns="109714" bIns="109714">
            <a:noAutofit/>
          </a:bodyPr>
          <a:lstStyle>
            <a:lvl1pPr marL="0" indent="0">
              <a:spcBef>
                <a:spcPts val="0"/>
              </a:spcBef>
              <a:buNone/>
              <a:defRPr sz="2547">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52968" y="6594171"/>
            <a:ext cx="776528" cy="20402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360695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2"/>
            <a:ext cx="9592926" cy="73151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12076" y="1266820"/>
            <a:ext cx="5647476" cy="3825289"/>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12076" y="1266821"/>
            <a:ext cx="5647476" cy="1912649"/>
          </a:xfrm>
          <a:noFill/>
        </p:spPr>
        <p:txBody>
          <a:bodyPr lIns="146286" tIns="91429" rIns="146286" bIns="91429" anchor="t" anchorCtr="0"/>
          <a:lstStyle>
            <a:lvl1pPr>
              <a:defRPr sz="4632" spc="-7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12076" y="3169505"/>
            <a:ext cx="5647476" cy="1914305"/>
          </a:xfrm>
          <a:noFill/>
        </p:spPr>
        <p:txBody>
          <a:bodyPr lIns="146286" tIns="109714" rIns="146286" bIns="109714">
            <a:noAutofit/>
          </a:bodyPr>
          <a:lstStyle>
            <a:lvl1pPr marL="0" indent="0">
              <a:spcBef>
                <a:spcPts val="0"/>
              </a:spcBef>
              <a:buNone/>
              <a:defRPr sz="254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pic>
        <p:nvPicPr>
          <p:cNvPr id="11" name="Picture 10"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257326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2" y="0"/>
            <a:ext cx="9600857" cy="73181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471411" y="6609777"/>
            <a:ext cx="776528" cy="204020"/>
          </a:xfrm>
          <a:prstGeom prst="rect">
            <a:avLst/>
          </a:prstGeom>
        </p:spPr>
      </p:pic>
      <p:sp>
        <p:nvSpPr>
          <p:cNvPr id="12" name="Rectangle 11"/>
          <p:cNvSpPr/>
          <p:nvPr userDrawn="1"/>
        </p:nvSpPr>
        <p:spPr bwMode="gray">
          <a:xfrm>
            <a:off x="212076" y="1266795"/>
            <a:ext cx="5647476" cy="4781611"/>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12026" y="1266794"/>
            <a:ext cx="5647476" cy="1912649"/>
          </a:xfrm>
          <a:noFill/>
        </p:spPr>
        <p:txBody>
          <a:bodyPr lIns="146286" tIns="91429" rIns="146286" bIns="91429" anchor="t" anchorCtr="0"/>
          <a:lstStyle>
            <a:lvl1pPr>
              <a:defRPr sz="4632" spc="-7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12076" y="3169478"/>
            <a:ext cx="5647476" cy="1914305"/>
          </a:xfrm>
          <a:noFill/>
        </p:spPr>
        <p:txBody>
          <a:bodyPr lIns="146286" tIns="109714" rIns="146286" bIns="109714">
            <a:noAutofit/>
          </a:bodyPr>
          <a:lstStyle>
            <a:lvl1pPr marL="0" indent="0">
              <a:spcBef>
                <a:spcPts val="0"/>
              </a:spcBef>
              <a:buNone/>
              <a:defRPr sz="2547"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283329"/>
            <a:ext cx="2047188" cy="409403"/>
          </a:xfrm>
          <a:prstGeom prst="rect">
            <a:avLst/>
          </a:prstGeom>
        </p:spPr>
      </p:pic>
    </p:spTree>
    <p:extLst>
      <p:ext uri="{BB962C8B-B14F-4D97-AF65-F5344CB8AC3E}">
        <p14:creationId xmlns:p14="http://schemas.microsoft.com/office/powerpoint/2010/main" val="3724348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195789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28" y="2"/>
            <a:ext cx="9593745" cy="73151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8389591" y="6575642"/>
            <a:ext cx="776528" cy="204020"/>
          </a:xfrm>
          <a:prstGeom prst="rect">
            <a:avLst/>
          </a:prstGeom>
        </p:spPr>
      </p:pic>
      <p:sp>
        <p:nvSpPr>
          <p:cNvPr id="13" name="Rectangle 12"/>
          <p:cNvSpPr/>
          <p:nvPr userDrawn="1"/>
        </p:nvSpPr>
        <p:spPr bwMode="gray">
          <a:xfrm>
            <a:off x="212076" y="2223090"/>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12076" y="2221272"/>
            <a:ext cx="5647476" cy="1914462"/>
          </a:xfrm>
          <a:noFill/>
        </p:spPr>
        <p:txBody>
          <a:bodyPr lIns="146286" tIns="91429" rIns="146286" bIns="91429" anchor="t" anchorCtr="0"/>
          <a:lstStyle>
            <a:lvl1pPr>
              <a:defRPr sz="4169" spc="-78"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12076" y="4135741"/>
            <a:ext cx="5647476" cy="1909324"/>
          </a:xfrm>
        </p:spPr>
        <p:txBody>
          <a:bodyPr tIns="109714" bIns="109714">
            <a:noAutofit/>
          </a:bodyPr>
          <a:lstStyle>
            <a:lvl1pPr marL="0" indent="0">
              <a:spcBef>
                <a:spcPts val="0"/>
              </a:spcBef>
              <a:buNone/>
              <a:defRPr sz="2547">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2"/>
            <a:ext cx="2047188" cy="409402"/>
          </a:xfrm>
          <a:prstGeom prst="rect">
            <a:avLst/>
          </a:prstGeom>
        </p:spPr>
      </p:pic>
    </p:spTree>
    <p:extLst>
      <p:ext uri="{BB962C8B-B14F-4D97-AF65-F5344CB8AC3E}">
        <p14:creationId xmlns:p14="http://schemas.microsoft.com/office/powerpoint/2010/main" val="26485072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26"/>
            <a:ext cx="9601200" cy="731274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46631" y="6575642"/>
            <a:ext cx="776528" cy="204020"/>
          </a:xfrm>
          <a:prstGeom prst="rect">
            <a:avLst/>
          </a:prstGeom>
        </p:spPr>
      </p:pic>
      <p:sp>
        <p:nvSpPr>
          <p:cNvPr id="10" name="Rectangle 9"/>
          <p:cNvSpPr/>
          <p:nvPr userDrawn="1"/>
        </p:nvSpPr>
        <p:spPr bwMode="gray">
          <a:xfrm>
            <a:off x="212076" y="1266794"/>
            <a:ext cx="5647476" cy="3825289"/>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12026" y="1266794"/>
            <a:ext cx="5647476" cy="1912649"/>
          </a:xfrm>
          <a:noFill/>
        </p:spPr>
        <p:txBody>
          <a:bodyPr lIns="146286" tIns="91429" rIns="146286" bIns="91429" anchor="t" anchorCtr="0"/>
          <a:lstStyle>
            <a:lvl1pPr>
              <a:defRPr sz="4632" spc="-78" baseline="0">
                <a:solidFill>
                  <a:srgbClr val="000000"/>
                </a:soli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12076" y="3169478"/>
            <a:ext cx="5647476" cy="1914305"/>
          </a:xfrm>
          <a:noFill/>
        </p:spPr>
        <p:txBody>
          <a:bodyPr lIns="146286" tIns="109714" rIns="146286" bIns="109714">
            <a:noAutofit/>
          </a:bodyPr>
          <a:lstStyle>
            <a:lvl1pPr marL="0" indent="0">
              <a:spcBef>
                <a:spcPts val="0"/>
              </a:spcBef>
              <a:buNone/>
              <a:defRPr sz="2547" spc="0" baseline="0">
                <a:solidFill>
                  <a:srgbClr val="000000"/>
                </a:solidFill>
                <a:latin typeface="+mj-lt"/>
              </a:defRPr>
            </a:lvl1pPr>
          </a:lstStyle>
          <a:p>
            <a:pPr lvl="0"/>
            <a:r>
              <a:rPr lang="en-US" dirty="0" smtClean="0"/>
              <a:t>Speaker Name</a:t>
            </a:r>
          </a:p>
        </p:txBody>
      </p:sp>
      <p:pic>
        <p:nvPicPr>
          <p:cNvPr id="13" name="Picture 12" descr="Azure_logo_wht-03.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53261" y="597403"/>
            <a:ext cx="2047188" cy="409403"/>
          </a:xfrm>
          <a:prstGeom prst="rect">
            <a:avLst/>
          </a:prstGeom>
        </p:spPr>
      </p:pic>
    </p:spTree>
    <p:extLst>
      <p:ext uri="{BB962C8B-B14F-4D97-AF65-F5344CB8AC3E}">
        <p14:creationId xmlns:p14="http://schemas.microsoft.com/office/powerpoint/2010/main" val="28982458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12027" y="1265447"/>
            <a:ext cx="7764054" cy="2877854"/>
          </a:xfrm>
          <a:noFill/>
        </p:spPr>
        <p:txBody>
          <a:bodyPr tIns="91429" bIns="91429" anchor="t" anchorCtr="0"/>
          <a:lstStyle>
            <a:lvl1pPr>
              <a:defRPr sz="5559" spc="-7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12028" y="4135764"/>
            <a:ext cx="7765280" cy="1913473"/>
          </a:xfrm>
          <a:noFill/>
        </p:spPr>
        <p:txBody>
          <a:bodyPr lIns="182856" tIns="146286" rIns="182856" bIns="146286">
            <a:noAutofit/>
          </a:bodyPr>
          <a:lstStyle>
            <a:lvl1pPr marL="0" indent="0">
              <a:spcBef>
                <a:spcPts val="0"/>
              </a:spcBef>
              <a:buNone/>
              <a:defRPr sz="2702"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0953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12028" y="4135764"/>
            <a:ext cx="7765280" cy="1913473"/>
          </a:xfrm>
          <a:noFill/>
        </p:spPr>
        <p:txBody>
          <a:bodyPr lIns="182856" tIns="146286" rIns="182856" bIns="146286">
            <a:noAutofit/>
          </a:bodyPr>
          <a:lstStyle>
            <a:lvl1pPr marL="0" indent="0">
              <a:spcBef>
                <a:spcPts val="0"/>
              </a:spcBef>
              <a:buNone/>
              <a:defRPr sz="2702"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23723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837734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12076" y="1266820"/>
            <a:ext cx="7765230" cy="286894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69" tIns="112936" rIns="141169" bIns="112936" numCol="1" spcCol="0" rtlCol="0" fromWordArt="0" anchor="t" anchorCtr="0" forceAA="0" compatLnSpc="1">
            <a:prstTxWarp prst="textNoShape">
              <a:avLst/>
            </a:prstTxWarp>
            <a:noAutofit/>
          </a:bodyPr>
          <a:lstStyle/>
          <a:p>
            <a:pPr algn="ctr" defTabSz="719799">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12027" y="1265447"/>
            <a:ext cx="7764054" cy="2877854"/>
          </a:xfrm>
          <a:noFill/>
        </p:spPr>
        <p:txBody>
          <a:bodyPr tIns="91429" bIns="91429" anchor="t" anchorCtr="0"/>
          <a:lstStyle>
            <a:lvl1pPr>
              <a:defRPr sz="5559" spc="-7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17659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12026" y="1266795"/>
            <a:ext cx="6353391" cy="5546999"/>
          </a:xfrm>
          <a:noFill/>
        </p:spPr>
        <p:txBody>
          <a:bodyPr tIns="91429" bIns="91429" anchor="t" anchorCtr="0"/>
          <a:lstStyle>
            <a:lvl1pPr marL="0" marR="0" indent="0" algn="l" defTabSz="720008" rtl="0" eaLnBrk="1" fontAlgn="auto" latinLnBrk="0" hangingPunct="1">
              <a:lnSpc>
                <a:spcPct val="90000"/>
              </a:lnSpc>
              <a:spcBef>
                <a:spcPct val="0"/>
              </a:spcBef>
              <a:spcAft>
                <a:spcPts val="0"/>
              </a:spcAft>
              <a:buClrTx/>
              <a:buSzTx/>
              <a:buFontTx/>
              <a:buNone/>
              <a:tabLst/>
              <a:defRPr lang="en-US" sz="4632"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112707763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12026" y="1266795"/>
            <a:ext cx="6353391" cy="5546999"/>
          </a:xfrm>
          <a:noFill/>
        </p:spPr>
        <p:txBody>
          <a:bodyPr tIns="91429" bIns="91429" anchor="t" anchorCtr="0"/>
          <a:lstStyle>
            <a:lvl1pPr marL="0" marR="0" indent="0" algn="l" defTabSz="720008" rtl="0" eaLnBrk="1" fontAlgn="auto" latinLnBrk="0" hangingPunct="1">
              <a:lnSpc>
                <a:spcPct val="90000"/>
              </a:lnSpc>
              <a:spcBef>
                <a:spcPct val="0"/>
              </a:spcBef>
              <a:spcAft>
                <a:spcPts val="0"/>
              </a:spcAft>
              <a:buClrTx/>
              <a:buSzTx/>
              <a:buFontTx/>
              <a:buNone/>
              <a:tabLst/>
              <a:defRPr lang="en-US" sz="4632"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3189887970"/>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13850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1032446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9083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a:extLst>
              <a:ext uri="{28A0092B-C50C-407E-A947-70E740481C1C}">
                <a14:useLocalDpi xmlns:a14="http://schemas.microsoft.com/office/drawing/2010/main" val="0"/>
              </a:ext>
            </a:extLst>
          </a:blip>
          <a:srcRect t="6812" r="35790" b="16230"/>
          <a:stretch/>
        </p:blipFill>
        <p:spPr>
          <a:xfrm>
            <a:off x="4354324" y="1"/>
            <a:ext cx="5246877" cy="7315201"/>
          </a:xfrm>
          <a:prstGeom prst="rect">
            <a:avLst/>
          </a:prstGeom>
        </p:spPr>
      </p:pic>
      <p:sp>
        <p:nvSpPr>
          <p:cNvPr id="3" name="Title 1"/>
          <p:cNvSpPr>
            <a:spLocks noGrp="1"/>
          </p:cNvSpPr>
          <p:nvPr>
            <p:ph type="title" hasCustomPrompt="1"/>
          </p:nvPr>
        </p:nvSpPr>
        <p:spPr>
          <a:xfrm>
            <a:off x="212026" y="2223118"/>
            <a:ext cx="9177149" cy="1915965"/>
          </a:xfrm>
          <a:noFill/>
        </p:spPr>
        <p:txBody>
          <a:bodyPr tIns="91429" bIns="91429" anchor="t" anchorCtr="0"/>
          <a:lstStyle>
            <a:lvl1pPr>
              <a:defRPr sz="6794" spc="-78"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29095163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08357" y="1553715"/>
            <a:ext cx="3533342" cy="4494289"/>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7" tIns="112936" rIns="144007" bIns="112936" numCol="1" spcCol="0" rtlCol="0" fromWordArt="0" anchor="t" anchorCtr="0" forceAA="0" compatLnSpc="1">
            <a:prstTxWarp prst="textNoShape">
              <a:avLst/>
            </a:prstTxWarp>
            <a:noAutofit/>
          </a:bodyPr>
          <a:lstStyle/>
          <a:p>
            <a:pPr defTabSz="719799">
              <a:lnSpc>
                <a:spcPct val="90000"/>
              </a:lnSpc>
            </a:pPr>
            <a:endParaRPr lang="en-US" sz="1544"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3953193" y="1553713"/>
            <a:ext cx="5295040" cy="1594838"/>
          </a:xfrm>
        </p:spPr>
        <p:txBody>
          <a:bodyPr/>
          <a:lstStyle>
            <a:lvl1pPr marL="0" indent="0">
              <a:buNone/>
              <a:defRPr>
                <a:solidFill>
                  <a:srgbClr val="FFFFFF"/>
                </a:solidFill>
              </a:defRPr>
            </a:lvl1pPr>
            <a:lvl2pPr marL="0" indent="0">
              <a:buFontTx/>
              <a:buNone/>
              <a:defRPr sz="1544">
                <a:solidFill>
                  <a:srgbClr val="FFFFFF"/>
                </a:solidFill>
              </a:defRPr>
            </a:lvl2pPr>
            <a:lvl3pPr marL="176462" indent="0">
              <a:buNone/>
              <a:defRPr>
                <a:solidFill>
                  <a:srgbClr val="FFFFFF"/>
                </a:solidFill>
              </a:defRPr>
            </a:lvl3pPr>
            <a:lvl4pPr marL="352924" indent="0">
              <a:buNone/>
              <a:defRPr>
                <a:solidFill>
                  <a:srgbClr val="FFFFFF"/>
                </a:solidFill>
              </a:defRPr>
            </a:lvl4pPr>
            <a:lvl5pPr marL="529386"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461253"/>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397">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1" y="1266797"/>
            <a:ext cx="3035764" cy="420779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035783" y="1266797"/>
            <a:ext cx="3035764" cy="42077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6071269" y="1266797"/>
            <a:ext cx="3035764" cy="42077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1187" tIns="112950" rIns="141187" bIns="112950" numCol="1" spcCol="0" rtlCol="0" fromWordArt="0" anchor="t" anchorCtr="0" forceAA="0" compatLnSpc="1">
            <a:prstTxWarp prst="textNoShape">
              <a:avLst/>
            </a:prstTxWarp>
            <a:noAutofit/>
          </a:bodyPr>
          <a:lstStyle/>
          <a:p>
            <a:pPr algn="ctr" defTabSz="719892">
              <a:lnSpc>
                <a:spcPct val="90000"/>
              </a:lnSpc>
            </a:pPr>
            <a:endParaRPr lang="en-US" sz="18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12026" y="5474592"/>
            <a:ext cx="2682572"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035783" y="5474592"/>
            <a:ext cx="2823757"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6071268" y="5474592"/>
            <a:ext cx="2823757" cy="398485"/>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1"/>
            <a:r>
              <a:rPr lang="en-US" dirty="0" smtClean="0"/>
              <a:t>Second level</a:t>
            </a:r>
          </a:p>
        </p:txBody>
      </p:sp>
    </p:spTree>
    <p:extLst>
      <p:ext uri="{BB962C8B-B14F-4D97-AF65-F5344CB8AC3E}">
        <p14:creationId xmlns:p14="http://schemas.microsoft.com/office/powerpoint/2010/main" val="1639936124"/>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12026" y="1268456"/>
            <a:ext cx="9177149" cy="1594838"/>
          </a:xfrm>
        </p:spPr>
        <p:txBody>
          <a:bodyPr/>
          <a:lstStyle>
            <a:lvl1pPr marL="0" indent="0">
              <a:buNone/>
              <a:defRPr>
                <a:solidFill>
                  <a:srgbClr val="00188F"/>
                </a:solidFill>
              </a:defRPr>
            </a:lvl1pPr>
            <a:lvl2pPr marL="0" indent="0">
              <a:buFontTx/>
              <a:buNone/>
              <a:defRPr sz="1544"/>
            </a:lvl2pPr>
            <a:lvl3pPr marL="176462" indent="0">
              <a:buNone/>
              <a:defRPr/>
            </a:lvl3pPr>
            <a:lvl4pPr marL="352924" indent="0">
              <a:buNone/>
              <a:defRPr/>
            </a:lvl4pPr>
            <a:lvl5pPr marL="5293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279010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12026" y="1268456"/>
            <a:ext cx="9177149" cy="1594838"/>
          </a:xfrm>
        </p:spPr>
        <p:txBody>
          <a:bodyPr/>
          <a:lstStyle>
            <a:lvl1pPr marL="0" indent="0">
              <a:buNone/>
              <a:defRPr>
                <a:gradFill>
                  <a:gsLst>
                    <a:gs pos="1250">
                      <a:schemeClr val="tx1"/>
                    </a:gs>
                    <a:gs pos="99000">
                      <a:schemeClr val="tx1"/>
                    </a:gs>
                  </a:gsLst>
                  <a:lin ang="5400000" scaled="0"/>
                </a:gradFill>
              </a:defRPr>
            </a:lvl1pPr>
            <a:lvl2pPr marL="0" indent="0">
              <a:buFontTx/>
              <a:buNone/>
              <a:defRPr sz="1544"/>
            </a:lvl2pPr>
            <a:lvl3pPr marL="176462" indent="0">
              <a:buNone/>
              <a:defRPr/>
            </a:lvl3pPr>
            <a:lvl4pPr marL="352924" indent="0">
              <a:buNone/>
              <a:defRPr/>
            </a:lvl4pPr>
            <a:lvl5pPr marL="52938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9069956"/>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026" y="1268456"/>
            <a:ext cx="9177149" cy="164709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779070"/>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12026" y="1268456"/>
            <a:ext cx="9177149" cy="1647095"/>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458837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26403"/>
          </a:xfrm>
        </p:spPr>
        <p:txBody>
          <a:bodyPr wrap="square">
            <a:spAutoFit/>
          </a:bodyPr>
          <a:lstStyle>
            <a:lvl1pPr marL="0" indent="0">
              <a:spcBef>
                <a:spcPts val="945"/>
              </a:spcBef>
              <a:buClr>
                <a:schemeClr val="tx1"/>
              </a:buClr>
              <a:buFont typeface="Wingdings" pitchFamily="2" charset="2"/>
              <a:buNone/>
              <a:defRPr sz="2702">
                <a:solidFill>
                  <a:srgbClr val="00188F"/>
                </a:solidFill>
              </a:defRPr>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26403"/>
          </a:xfrm>
        </p:spPr>
        <p:txBody>
          <a:bodyPr wrap="square">
            <a:spAutoFit/>
          </a:bodyPr>
          <a:lstStyle>
            <a:lvl1pPr marL="0" indent="0">
              <a:spcBef>
                <a:spcPts val="945"/>
              </a:spcBef>
              <a:buClr>
                <a:schemeClr val="tx1"/>
              </a:buClr>
              <a:buFont typeface="Wingdings" pitchFamily="2" charset="2"/>
              <a:buNone/>
              <a:defRPr sz="2702">
                <a:solidFill>
                  <a:srgbClr val="00188F"/>
                </a:solidFill>
              </a:defRPr>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568255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26403"/>
          </a:xfrm>
        </p:spPr>
        <p:txBody>
          <a:bodyPr wrap="square">
            <a:spAutoFit/>
          </a:bodyPr>
          <a:lstStyle>
            <a:lvl1pPr marL="0" indent="0">
              <a:spcBef>
                <a:spcPts val="945"/>
              </a:spcBef>
              <a:buClr>
                <a:schemeClr val="tx1"/>
              </a:buClr>
              <a:buFont typeface="Wingdings" pitchFamily="2" charset="2"/>
              <a:buNone/>
              <a:defRPr sz="2702"/>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26403"/>
          </a:xfrm>
        </p:spPr>
        <p:txBody>
          <a:bodyPr wrap="square">
            <a:spAutoFit/>
          </a:bodyPr>
          <a:lstStyle>
            <a:lvl1pPr marL="0" indent="0">
              <a:spcBef>
                <a:spcPts val="945"/>
              </a:spcBef>
              <a:buClr>
                <a:schemeClr val="tx1"/>
              </a:buClr>
              <a:buFont typeface="Wingdings" pitchFamily="2" charset="2"/>
              <a:buNone/>
              <a:defRPr sz="2702"/>
            </a:lvl1pPr>
            <a:lvl2pPr marL="0" indent="0">
              <a:buNone/>
              <a:defRPr sz="1544"/>
            </a:lvl2pPr>
            <a:lvl3pPr marL="178913" indent="0">
              <a:buNone/>
              <a:tabLst/>
              <a:defRPr sz="1544"/>
            </a:lvl3pPr>
            <a:lvl4pPr marL="355376" indent="0">
              <a:buNone/>
              <a:defRPr/>
            </a:lvl4pPr>
            <a:lvl5pPr marL="52938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3360086"/>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78661"/>
          </a:xfrm>
        </p:spPr>
        <p:txBody>
          <a:bodyPr wrap="square">
            <a:spAutoFit/>
          </a:bodyPr>
          <a:lstStyle>
            <a:lvl1pPr marL="221804" indent="-221804">
              <a:spcBef>
                <a:spcPts val="945"/>
              </a:spcBef>
              <a:buClr>
                <a:schemeClr val="tx1"/>
              </a:buClr>
              <a:buFont typeface="Arial" pitchFamily="34" charset="0"/>
              <a:buChar char="•"/>
              <a:defRPr sz="2702"/>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78661"/>
          </a:xfrm>
        </p:spPr>
        <p:txBody>
          <a:bodyPr wrap="square">
            <a:spAutoFit/>
          </a:bodyPr>
          <a:lstStyle>
            <a:lvl1pPr marL="221804" indent="-221804">
              <a:spcBef>
                <a:spcPts val="945"/>
              </a:spcBef>
              <a:buClr>
                <a:schemeClr val="tx1"/>
              </a:buClr>
              <a:buFont typeface="Arial" pitchFamily="34" charset="0"/>
              <a:buChar char="•"/>
              <a:defRPr sz="2702"/>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29730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40183382"/>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12029" y="1268455"/>
            <a:ext cx="4235606" cy="1978661"/>
          </a:xfrm>
        </p:spPr>
        <p:txBody>
          <a:bodyPr wrap="square">
            <a:spAutoFit/>
          </a:bodyPr>
          <a:lstStyle>
            <a:lvl1pPr marL="221804" indent="-221804">
              <a:spcBef>
                <a:spcPts val="945"/>
              </a:spcBef>
              <a:buClrTx/>
              <a:buFont typeface="Arial" pitchFamily="34" charset="0"/>
              <a:buChar char="•"/>
              <a:defRPr sz="2702">
                <a:solidFill>
                  <a:srgbClr val="00188F"/>
                </a:solidFill>
              </a:defRPr>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5153571" y="1268455"/>
            <a:ext cx="4235606" cy="1978661"/>
          </a:xfrm>
        </p:spPr>
        <p:txBody>
          <a:bodyPr wrap="square">
            <a:spAutoFit/>
          </a:bodyPr>
          <a:lstStyle>
            <a:lvl1pPr marL="221804" indent="-221804">
              <a:spcBef>
                <a:spcPts val="945"/>
              </a:spcBef>
              <a:buClrTx/>
              <a:buFont typeface="Arial" pitchFamily="34" charset="0"/>
              <a:buChar char="•"/>
              <a:defRPr sz="2702">
                <a:solidFill>
                  <a:srgbClr val="00188F"/>
                </a:solidFill>
              </a:defRPr>
            </a:lvl1pPr>
            <a:lvl2pPr marL="410021" indent="-180009">
              <a:defRPr sz="1853"/>
            </a:lvl2pPr>
            <a:lvl3pPr marL="540028" indent="-130008">
              <a:tabLst/>
              <a:defRPr sz="1544"/>
            </a:lvl3pPr>
            <a:lvl4pPr marL="680034" indent="-140007">
              <a:defRPr/>
            </a:lvl4pPr>
            <a:lvl5pPr marL="810042" indent="-13000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613552"/>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50317399"/>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33384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81525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9490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7536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68454"/>
            <a:ext cx="9601200" cy="604674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1" tIns="36001" rIns="36001" bIns="36001" numCol="1" spcCol="0" rtlCol="0" fromWordArt="0" anchor="ctr" anchorCtr="0" forceAA="0" compatLnSpc="1">
            <a:prstTxWarp prst="textNoShape">
              <a:avLst/>
            </a:prstTxWarp>
            <a:noAutofit/>
          </a:bodyPr>
          <a:lstStyle/>
          <a:p>
            <a:pPr algn="ctr" defTabSz="719799"/>
            <a:endParaRPr lang="en-US" sz="139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12027" y="1277142"/>
            <a:ext cx="9177148" cy="1582912"/>
          </a:xfrm>
        </p:spPr>
        <p:txBody>
          <a:bodyPr/>
          <a:lstStyle>
            <a:lvl1pPr marL="0" indent="0">
              <a:buNone/>
              <a:defRPr sz="2547">
                <a:gradFill>
                  <a:gsLst>
                    <a:gs pos="1250">
                      <a:srgbClr val="000000"/>
                    </a:gs>
                    <a:gs pos="100000">
                      <a:srgbClr val="000000"/>
                    </a:gs>
                  </a:gsLst>
                  <a:lin ang="5400000" scaled="0"/>
                </a:gradFill>
                <a:latin typeface="Segoe UI" pitchFamily="34" charset="0"/>
                <a:cs typeface="Segoe UI" pitchFamily="34" charset="0"/>
              </a:defRPr>
            </a:lvl1pPr>
            <a:lvl2pPr marL="267513" indent="0">
              <a:buNone/>
              <a:defRPr>
                <a:gradFill>
                  <a:gsLst>
                    <a:gs pos="1250">
                      <a:srgbClr val="000000"/>
                    </a:gs>
                    <a:gs pos="100000">
                      <a:srgbClr val="000000"/>
                    </a:gs>
                  </a:gsLst>
                  <a:lin ang="5400000" scaled="0"/>
                </a:gradFill>
                <a:latin typeface="Segoe UI" pitchFamily="34" charset="0"/>
                <a:cs typeface="Segoe UI" pitchFamily="34" charset="0"/>
              </a:defRPr>
            </a:lvl2pPr>
            <a:lvl3pPr marL="451273" indent="0">
              <a:buNone/>
              <a:defRPr>
                <a:gradFill>
                  <a:gsLst>
                    <a:gs pos="1250">
                      <a:srgbClr val="000000"/>
                    </a:gs>
                    <a:gs pos="100000">
                      <a:srgbClr val="000000"/>
                    </a:gs>
                  </a:gsLst>
                  <a:lin ang="5400000" scaled="0"/>
                </a:gradFill>
                <a:latin typeface="Segoe UI" pitchFamily="34" charset="0"/>
                <a:cs typeface="Segoe UI" pitchFamily="34" charset="0"/>
              </a:defRPr>
            </a:lvl3pPr>
            <a:lvl4pPr marL="628782" indent="0">
              <a:buNone/>
              <a:defRPr>
                <a:gradFill>
                  <a:gsLst>
                    <a:gs pos="1250">
                      <a:srgbClr val="000000"/>
                    </a:gs>
                    <a:gs pos="100000">
                      <a:srgbClr val="000000"/>
                    </a:gs>
                  </a:gsLst>
                  <a:lin ang="5400000" scaled="0"/>
                </a:gradFill>
                <a:latin typeface="Segoe UI" pitchFamily="34" charset="0"/>
                <a:cs typeface="Segoe UI" pitchFamily="34" charset="0"/>
              </a:defRPr>
            </a:lvl4pPr>
            <a:lvl5pPr marL="811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772217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12026" y="1268457"/>
            <a:ext cx="9177149" cy="1944164"/>
          </a:xfrm>
          <a:prstGeom prst="rect">
            <a:avLst/>
          </a:prstGeom>
        </p:spPr>
        <p:txBody>
          <a:bodyPr/>
          <a:lstStyle>
            <a:lvl1pPr marL="224255" indent="-224255">
              <a:buClr>
                <a:schemeClr val="tx1"/>
              </a:buClr>
              <a:buSzPct val="90000"/>
              <a:buFont typeface="Arial" pitchFamily="34" charset="0"/>
              <a:buChar char="•"/>
              <a:defRPr sz="270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1156" indent="-216902">
              <a:buClr>
                <a:schemeClr val="tx1"/>
              </a:buClr>
              <a:buSzPct val="90000"/>
              <a:buFont typeface="Arial" pitchFamily="34" charset="0"/>
              <a:buChar char="•"/>
              <a:defRPr sz="254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65410" indent="-224255">
              <a:buClr>
                <a:schemeClr val="tx1"/>
              </a:buClr>
              <a:buSzPct val="90000"/>
              <a:buFont typeface="Arial" pitchFamily="34" charset="0"/>
              <a:buChar char="•"/>
              <a:defRPr sz="223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41873" indent="-176462">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18335" indent="-176462">
              <a:buClr>
                <a:schemeClr val="tx1"/>
              </a:buClr>
              <a:buSzPct val="90000"/>
              <a:buFont typeface="Arial" pitchFamily="34" charset="0"/>
              <a:buChar char="•"/>
              <a:defRPr sz="1544">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1"/>
          </a:xfrm>
          <a:prstGeom prst="rect">
            <a:avLst/>
          </a:prstGeom>
          <a:solidFill>
            <a:srgbClr val="FFFF99"/>
          </a:solidFill>
        </p:spPr>
        <p:txBody>
          <a:bodyPr wrap="square" lIns="155437" tIns="77719" rIns="155437" bIns="77719" anchor="b" anchorCtr="0">
            <a:noAutofit/>
          </a:bodyPr>
          <a:lstStyle>
            <a:lvl1pPr algn="r">
              <a:buFont typeface="Arial" pitchFamily="34" charset="0"/>
              <a:buNone/>
              <a:defRPr sz="2856"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89792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2469092310"/>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90457719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21689766"/>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53429427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306984743"/>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898364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52569823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079699781"/>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94049712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010662043"/>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72888052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3453022519"/>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3401012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923" y="2528446"/>
            <a:ext cx="8064357" cy="785408"/>
          </a:xfrm>
        </p:spPr>
        <p:txBody>
          <a:bodyPr anchor="b" anchorCtr="0"/>
          <a:lstStyle>
            <a:lvl1pPr>
              <a:defRPr sz="5671" spc="-118"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770923" y="3654213"/>
            <a:ext cx="8064357" cy="531838"/>
          </a:xfrm>
        </p:spPr>
        <p:txBody>
          <a:bodyPr>
            <a:noAutofit/>
          </a:bodyPr>
          <a:lstStyle>
            <a:lvl1pPr marL="0" indent="0">
              <a:spcBef>
                <a:spcPts val="0"/>
              </a:spcBef>
              <a:buNone/>
              <a:defRPr spc="-55"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797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9789063"/>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787571110"/>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212853022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4211408043"/>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773490075"/>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632050"/>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3202505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393780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3897866615"/>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724612544"/>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1677370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04962307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171756565"/>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4250926077"/>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269760840"/>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60375295"/>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05786505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4213245551"/>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40119484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3338729542"/>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2403607036"/>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76991167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10766256"/>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3634256523"/>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17790289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2599472438"/>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1212298"/>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6452155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62654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08909" y="2383055"/>
            <a:ext cx="6595865" cy="1449809"/>
          </a:xfrm>
        </p:spPr>
        <p:txBody>
          <a:bodyPr anchor="ctr" anchorCtr="0">
            <a:noAutofit/>
          </a:bodyPr>
          <a:lstStyle>
            <a:lvl1pPr>
              <a:lnSpc>
                <a:spcPct val="90000"/>
              </a:lnSpc>
              <a:defRPr sz="5199"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408908" y="4919831"/>
            <a:ext cx="4296406" cy="901529"/>
          </a:xfrm>
        </p:spPr>
        <p:txBody>
          <a:bodyPr/>
          <a:lstStyle>
            <a:lvl1pPr marL="0" indent="0">
              <a:buFont typeface="Arial" pitchFamily="34" charset="0"/>
              <a:buNone/>
              <a:defRPr sz="1890">
                <a:solidFill>
                  <a:schemeClr val="bg1">
                    <a:alpha val="98000"/>
                  </a:schemeClr>
                </a:solidFill>
                <a:latin typeface="+mj-lt"/>
              </a:defRPr>
            </a:lvl1pPr>
            <a:lvl2pPr marL="362637" indent="0">
              <a:buFont typeface="Arial" pitchFamily="34" charset="0"/>
              <a:buNone/>
              <a:defRPr/>
            </a:lvl2pPr>
            <a:lvl3pPr marL="674006" indent="0">
              <a:buFont typeface="Arial" pitchFamily="34" charset="0"/>
              <a:buNone/>
              <a:defRPr/>
            </a:lvl3pPr>
            <a:lvl4pPr marL="991626" indent="0">
              <a:buFont typeface="Arial" pitchFamily="34" charset="0"/>
              <a:buNone/>
              <a:defRPr/>
            </a:lvl4pPr>
            <a:lvl5pPr marL="126422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088790323"/>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39" baseline="0">
                <a:gradFill>
                  <a:gsLst>
                    <a:gs pos="0">
                      <a:srgbClr val="595959"/>
                    </a:gs>
                    <a:gs pos="86000">
                      <a:srgbClr val="595959"/>
                    </a:gs>
                  </a:gsLst>
                  <a:lin ang="5400000" scaled="0"/>
                </a:gradFill>
              </a:defRPr>
            </a:lvl2pPr>
            <a:lvl3pPr marL="991626" indent="-31762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229" indent="-2726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330" indent="-26510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800749108"/>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7" y="1544320"/>
            <a:ext cx="8782135" cy="1599349"/>
          </a:xfrm>
        </p:spPr>
        <p:txBody>
          <a:bodyPr/>
          <a:lstStyle>
            <a:lvl1pPr marL="0" indent="0">
              <a:spcBef>
                <a:spcPts val="0"/>
              </a:spcBef>
              <a:spcAft>
                <a:spcPts val="0"/>
              </a:spcAft>
              <a:buFont typeface="Arial" pitchFamily="34" charset="0"/>
              <a:buNone/>
              <a:defRPr lang="en-US" sz="2521" kern="1200" dirty="0" smtClean="0">
                <a:gradFill>
                  <a:gsLst>
                    <a:gs pos="0">
                      <a:srgbClr val="595959"/>
                    </a:gs>
                    <a:gs pos="86000">
                      <a:srgbClr val="595959"/>
                    </a:gs>
                  </a:gsLst>
                  <a:lin ang="5400000" scaled="0"/>
                </a:gradFill>
                <a:latin typeface="+mn-lt"/>
                <a:ea typeface="+mn-ea"/>
                <a:cs typeface="+mn-cs"/>
              </a:defRPr>
            </a:lvl1pPr>
            <a:lvl2pPr marL="542706" indent="-270102">
              <a:spcBef>
                <a:spcPts val="0"/>
              </a:spcBef>
              <a:spcAft>
                <a:spcPts val="0"/>
              </a:spcAft>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15"/>
              </a:spcAft>
              <a:buNone/>
              <a:defRPr sz="1575"/>
            </a:lvl3pPr>
            <a:lvl4pPr marL="0" indent="0">
              <a:spcBef>
                <a:spcPts val="0"/>
              </a:spcBef>
              <a:spcAft>
                <a:spcPts val="315"/>
              </a:spcAft>
              <a:buNone/>
              <a:defRPr/>
            </a:lvl4pPr>
            <a:lvl5pPr marL="270102" indent="-270102">
              <a:spcBef>
                <a:spcPts val="0"/>
              </a:spcBef>
              <a:spcAft>
                <a:spcPts val="315"/>
              </a:spcAft>
              <a:buFont typeface="Arial" pitchFamily="34" charset="0"/>
              <a:buChar char="•"/>
              <a:defRPr/>
            </a:lvl5pPr>
            <a:lvl6pPr marL="814058" indent="-270102">
              <a:buFont typeface="Arial" pitchFamily="34" charset="0"/>
              <a:buChar char="•"/>
              <a:defRPr sz="1890">
                <a:gradFill>
                  <a:gsLst>
                    <a:gs pos="0">
                      <a:srgbClr val="595959"/>
                    </a:gs>
                    <a:gs pos="86000">
                      <a:srgbClr val="595959"/>
                    </a:gs>
                  </a:gsLst>
                  <a:lin ang="5400000" scaled="0"/>
                </a:gradFill>
              </a:defRPr>
            </a:lvl6pPr>
            <a:lvl7pPr marL="989125" indent="-177567">
              <a:defRPr>
                <a:gradFill>
                  <a:gsLst>
                    <a:gs pos="0">
                      <a:srgbClr val="595959"/>
                    </a:gs>
                    <a:gs pos="86000">
                      <a:srgbClr val="595959"/>
                    </a:gs>
                  </a:gsLst>
                  <a:lin ang="5400000" scaled="0"/>
                </a:gradFill>
              </a:defRPr>
            </a:lvl7pPr>
            <a:lvl8pPr marL="1171694" indent="-182569">
              <a:defRPr>
                <a:gradFill>
                  <a:gsLst>
                    <a:gs pos="0">
                      <a:srgbClr val="595959"/>
                    </a:gs>
                    <a:gs pos="86000">
                      <a:srgbClr val="595959"/>
                    </a:gs>
                  </a:gsLst>
                  <a:lin ang="5400000" scaled="0"/>
                </a:gradFill>
              </a:defRPr>
            </a:lvl8pPr>
          </a:lstStyle>
          <a:p>
            <a:pPr marL="272603" lvl="0" indent="-272603" algn="l" defTabSz="720244" rtl="0" eaLnBrk="1" latinLnBrk="0" hangingPunct="1">
              <a:lnSpc>
                <a:spcPct val="90000"/>
              </a:lnSpc>
              <a:spcBef>
                <a:spcPct val="20000"/>
              </a:spcBef>
              <a:buSzPct val="90000"/>
              <a:buFont typeface="Arial" pitchFamily="34" charset="0"/>
              <a:buChar char="•"/>
            </a:pPr>
            <a:r>
              <a:rPr lang="en-US" smtClean="0"/>
              <a:t>Click to edit Master text styles</a:t>
            </a:r>
          </a:p>
          <a:p>
            <a:pPr marL="272603" lvl="1" indent="-272603" algn="l" defTabSz="720244" rtl="0" eaLnBrk="1" latinLnBrk="0" hangingPunct="1">
              <a:lnSpc>
                <a:spcPct val="90000"/>
              </a:lnSpc>
              <a:spcBef>
                <a:spcPct val="20000"/>
              </a:spcBef>
              <a:buSzPct val="90000"/>
              <a:buFont typeface="Arial" pitchFamily="34" charset="0"/>
              <a:buChar char="•"/>
            </a:pPr>
            <a:r>
              <a:rPr lang="en-US" smtClean="0"/>
              <a:t>Second level</a:t>
            </a:r>
          </a:p>
          <a:p>
            <a:pPr marL="272603" lvl="2" indent="-272603" algn="l" defTabSz="720244" rtl="0" eaLnBrk="1" latinLnBrk="0" hangingPunct="1">
              <a:lnSpc>
                <a:spcPct val="90000"/>
              </a:lnSpc>
              <a:spcBef>
                <a:spcPct val="20000"/>
              </a:spcBef>
              <a:buSzPct val="90000"/>
              <a:buFont typeface="Arial" pitchFamily="34" charset="0"/>
              <a:buChar char="•"/>
            </a:pPr>
            <a:r>
              <a:rPr lang="en-US" smtClean="0"/>
              <a:t>Third level</a:t>
            </a:r>
          </a:p>
          <a:p>
            <a:pPr marL="272603" lvl="3" indent="-272603" algn="l" defTabSz="720244" rtl="0" eaLnBrk="1" latinLnBrk="0" hangingPunct="1">
              <a:lnSpc>
                <a:spcPct val="90000"/>
              </a:lnSpc>
              <a:spcBef>
                <a:spcPct val="20000"/>
              </a:spcBef>
              <a:buSzPct val="90000"/>
              <a:buFont typeface="Arial" pitchFamily="34" charset="0"/>
              <a:buChar char="•"/>
            </a:pPr>
            <a:r>
              <a:rPr lang="en-US" smtClean="0"/>
              <a:t>Fourth level</a:t>
            </a:r>
          </a:p>
          <a:p>
            <a:pPr marL="272603" lvl="4" indent="-272603" algn="l" defTabSz="72024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06139384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0"/>
            <a:ext cx="4321665" cy="1924822"/>
          </a:xfrm>
        </p:spPr>
        <p:txBody>
          <a:bodyPr/>
          <a:lstStyle>
            <a:lvl1pPr marL="268852" indent="-268852">
              <a:lnSpc>
                <a:spcPct val="90000"/>
              </a:lnSpc>
              <a:buSzPct val="80000"/>
              <a:buFont typeface="Arial" pitchFamily="34" charset="0"/>
              <a:buChar char="•"/>
              <a:defRPr sz="2521"/>
            </a:lvl1pPr>
            <a:lvl2pPr marL="493938" indent="-225085">
              <a:lnSpc>
                <a:spcPct val="90000"/>
              </a:lnSpc>
              <a:buSzPct val="80000"/>
              <a:buFont typeface="Arial" pitchFamily="34" charset="0"/>
              <a:buChar char="•"/>
              <a:defRPr sz="2206"/>
            </a:lvl2pPr>
            <a:lvl3pPr marL="720273" indent="-226336">
              <a:lnSpc>
                <a:spcPct val="90000"/>
              </a:lnSpc>
              <a:buSzPct val="80000"/>
              <a:buFont typeface="Arial" pitchFamily="34" charset="0"/>
              <a:buChar char="•"/>
              <a:defRPr sz="1890"/>
            </a:lvl3pPr>
            <a:lvl4pPr marL="1349262" indent="-177567">
              <a:lnSpc>
                <a:spcPct val="90000"/>
              </a:lnSpc>
              <a:buSzPct val="80000"/>
              <a:buFont typeface="Arial" pitchFamily="34" charset="0"/>
              <a:buChar char="•"/>
              <a:defRPr sz="1575"/>
            </a:lvl4pPr>
            <a:lvl5pPr marL="1531831" indent="-182569">
              <a:lnSpc>
                <a:spcPct val="90000"/>
              </a:lnSpc>
              <a:buSzPct val="80000"/>
              <a:buFont typeface="Arial" pitchFamily="34" charset="0"/>
              <a:buChar char="•"/>
              <a:defRPr sz="1575"/>
            </a:lvl5pPr>
            <a:lvl6pPr>
              <a:defRPr sz="1418"/>
            </a:lvl6pPr>
            <a:lvl7pPr>
              <a:defRPr sz="1418"/>
            </a:lvl7pPr>
            <a:lvl8pPr>
              <a:defRPr sz="1418"/>
            </a:lvl8pPr>
            <a:lvl9pPr>
              <a:defRPr sz="14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0"/>
            <a:ext cx="4321665" cy="1924822"/>
          </a:xfrm>
        </p:spPr>
        <p:txBody>
          <a:bodyPr/>
          <a:lstStyle>
            <a:lvl1pPr marL="360136" indent="-360136">
              <a:lnSpc>
                <a:spcPct val="90000"/>
              </a:lnSpc>
              <a:buSzPct val="80000"/>
              <a:buFont typeface="Arial" pitchFamily="34" charset="0"/>
              <a:buChar char="•"/>
              <a:defRPr lang="en-US" sz="2521" kern="1200" dirty="0" smtClean="0">
                <a:gradFill>
                  <a:gsLst>
                    <a:gs pos="0">
                      <a:srgbClr val="595959"/>
                    </a:gs>
                    <a:gs pos="86000">
                      <a:srgbClr val="595959"/>
                    </a:gs>
                  </a:gsLst>
                  <a:lin ang="5400000" scaled="0"/>
                </a:gradFill>
                <a:latin typeface="+mn-lt"/>
                <a:ea typeface="+mn-ea"/>
                <a:cs typeface="+mn-cs"/>
              </a:defRPr>
            </a:lvl1pPr>
            <a:lvl2pPr marL="628989" indent="-360136">
              <a:lnSpc>
                <a:spcPct val="90000"/>
              </a:lnSpc>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764039" indent="-270102">
              <a:lnSpc>
                <a:spcPct val="90000"/>
              </a:lnSpc>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441797" indent="-270102">
              <a:lnSpc>
                <a:spcPct val="90000"/>
              </a:lnSpc>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1619364" indent="-270102">
              <a:lnSpc>
                <a:spcPct val="90000"/>
              </a:lnSpc>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a:defRPr sz="1418"/>
            </a:lvl6pPr>
            <a:lvl7pPr>
              <a:defRPr sz="1418"/>
            </a:lvl7pPr>
            <a:lvl8pPr>
              <a:defRPr sz="1418"/>
            </a:lvl8pPr>
            <a:lvl9pPr>
              <a:defRPr sz="1418"/>
            </a:lvl9pPr>
          </a:lstStyle>
          <a:p>
            <a:pPr marL="268852" lvl="0" indent="-268852" algn="l" defTabSz="720244" rtl="0" eaLnBrk="1" latinLnBrk="0" hangingPunct="1">
              <a:lnSpc>
                <a:spcPct val="90000"/>
              </a:lnSpc>
              <a:spcBef>
                <a:spcPct val="20000"/>
              </a:spcBef>
              <a:buSzPct val="80000"/>
              <a:buFont typeface="Arial" pitchFamily="34" charset="0"/>
              <a:buChar char="•"/>
            </a:pPr>
            <a:r>
              <a:rPr lang="en-US" smtClean="0"/>
              <a:t>Click to edit Master text styles</a:t>
            </a:r>
          </a:p>
          <a:p>
            <a:pPr marL="268852" lvl="1" indent="-268852" algn="l" defTabSz="720244" rtl="0" eaLnBrk="1" latinLnBrk="0" hangingPunct="1">
              <a:lnSpc>
                <a:spcPct val="90000"/>
              </a:lnSpc>
              <a:spcBef>
                <a:spcPct val="20000"/>
              </a:spcBef>
              <a:buSzPct val="80000"/>
              <a:buFont typeface="Arial" pitchFamily="34" charset="0"/>
              <a:buChar char="•"/>
            </a:pPr>
            <a:r>
              <a:rPr lang="en-US" smtClean="0"/>
              <a:t>Second level</a:t>
            </a:r>
          </a:p>
          <a:p>
            <a:pPr marL="268852" lvl="2" indent="-268852" algn="l" defTabSz="720244" rtl="0" eaLnBrk="1" latinLnBrk="0" hangingPunct="1">
              <a:lnSpc>
                <a:spcPct val="90000"/>
              </a:lnSpc>
              <a:spcBef>
                <a:spcPct val="20000"/>
              </a:spcBef>
              <a:buSzPct val="80000"/>
              <a:buFont typeface="Arial" pitchFamily="34" charset="0"/>
              <a:buChar char="•"/>
            </a:pPr>
            <a:r>
              <a:rPr lang="en-US" smtClean="0"/>
              <a:t>Third level</a:t>
            </a:r>
          </a:p>
          <a:p>
            <a:pPr marL="268852" lvl="3" indent="-268852" algn="l" defTabSz="720244" rtl="0" eaLnBrk="1" latinLnBrk="0" hangingPunct="1">
              <a:lnSpc>
                <a:spcPct val="90000"/>
              </a:lnSpc>
              <a:spcBef>
                <a:spcPct val="20000"/>
              </a:spcBef>
              <a:buSzPct val="80000"/>
              <a:buFont typeface="Arial" pitchFamily="34" charset="0"/>
              <a:buChar char="•"/>
            </a:pPr>
            <a:r>
              <a:rPr lang="en-US" smtClean="0"/>
              <a:t>Fourth level</a:t>
            </a:r>
          </a:p>
          <a:p>
            <a:pPr marL="268852" lvl="4" indent="-268852" algn="l" defTabSz="72024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297515761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167849558"/>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0" y="2417916"/>
            <a:ext cx="4320540" cy="1532086"/>
          </a:xfrm>
        </p:spPr>
        <p:txBody>
          <a:bodyPr/>
          <a:lstStyle>
            <a:lvl1pPr marL="317620" indent="-317620">
              <a:buSzPct val="80000"/>
              <a:buFont typeface="Arial" pitchFamily="34" charset="0"/>
              <a:buChar char="•"/>
              <a:defRPr sz="2206"/>
            </a:lvl1pPr>
            <a:lvl2pPr marL="586473" indent="-253847">
              <a:buSzPct val="80000"/>
              <a:buFont typeface="Arial" pitchFamily="34" charset="0"/>
              <a:buChar char="•"/>
              <a:defRPr sz="2206"/>
            </a:lvl2pPr>
            <a:lvl3pPr marL="809057" indent="-222584" defTabSz="811558">
              <a:buSzPct val="80000"/>
              <a:buFont typeface="Arial" pitchFamily="34" charset="0"/>
              <a:buChar char="•"/>
              <a:defRPr sz="1890"/>
            </a:lvl3pPr>
            <a:lvl4pPr marL="1037893" indent="-226336">
              <a:buSzPct val="80000"/>
              <a:buFont typeface="Arial" pitchFamily="34" charset="0"/>
              <a:buChar char="•"/>
              <a:defRPr sz="1575"/>
            </a:lvl4pPr>
            <a:lvl5pPr marL="1214210" indent="-176317">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0"/>
            <a:ext cx="4321665" cy="349135"/>
          </a:xfrm>
        </p:spPr>
        <p:txBody>
          <a:bodyPr anchor="b"/>
          <a:lstStyle>
            <a:lvl1pPr marL="0" indent="0">
              <a:lnSpc>
                <a:spcPct val="90000"/>
              </a:lnSpc>
              <a:spcBef>
                <a:spcPts val="0"/>
              </a:spcBef>
              <a:buNone/>
              <a:defRPr sz="2521" b="0">
                <a:latin typeface="Segoe UI Light" pitchFamily="34" charset="0"/>
              </a:defRPr>
            </a:lvl1pPr>
            <a:lvl2pPr marL="360122" indent="0">
              <a:buNone/>
              <a:defRPr sz="1575" b="1"/>
            </a:lvl2pPr>
            <a:lvl3pPr marL="720244" indent="0">
              <a:buNone/>
              <a:defRPr sz="1418" b="1"/>
            </a:lvl3pPr>
            <a:lvl4pPr marL="1080366" indent="0">
              <a:buNone/>
              <a:defRPr sz="1260" b="1"/>
            </a:lvl4pPr>
            <a:lvl5pPr marL="1440488" indent="0">
              <a:buNone/>
              <a:defRPr sz="1260" b="1"/>
            </a:lvl5pPr>
            <a:lvl6pPr marL="1800611" indent="0">
              <a:buNone/>
              <a:defRPr sz="1260" b="1"/>
            </a:lvl6pPr>
            <a:lvl7pPr marL="2160732" indent="0">
              <a:buNone/>
              <a:defRPr sz="1260" b="1"/>
            </a:lvl7pPr>
            <a:lvl8pPr marL="2520854" indent="0">
              <a:buNone/>
              <a:defRPr sz="1260" b="1"/>
            </a:lvl8pPr>
            <a:lvl9pPr marL="2880977"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6"/>
            <a:ext cx="4321665" cy="1532086"/>
          </a:xfrm>
        </p:spPr>
        <p:txBody>
          <a:bodyPr/>
          <a:lstStyle>
            <a:lvl1pPr marL="233412" indent="-23341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36" indent="-36013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728" indent="-270102">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659" indent="-270102">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75" indent="-270102">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659" indent="-270102">
              <a:defRPr sz="1260"/>
            </a:lvl6pPr>
            <a:lvl7pPr marL="1262978" indent="-225085">
              <a:defRPr sz="1260"/>
            </a:lvl7pPr>
            <a:lvl8pPr>
              <a:defRPr sz="1260"/>
            </a:lvl8pPr>
            <a:lvl9pPr>
              <a:defRPr sz="1260"/>
            </a:lvl9pPr>
          </a:lstStyle>
          <a:p>
            <a:pPr marL="317620" lvl="0" indent="-317620" algn="l" defTabSz="720244" rtl="0" eaLnBrk="1" latinLnBrk="0" hangingPunct="1">
              <a:lnSpc>
                <a:spcPct val="90000"/>
              </a:lnSpc>
              <a:spcBef>
                <a:spcPct val="20000"/>
              </a:spcBef>
              <a:buSzPct val="80000"/>
            </a:pPr>
            <a:r>
              <a:rPr lang="en-US" smtClean="0"/>
              <a:t>Click to edit Master text styles</a:t>
            </a:r>
          </a:p>
          <a:p>
            <a:pPr marL="317620" lvl="1" indent="-317620" algn="l" defTabSz="720244" rtl="0" eaLnBrk="1" latinLnBrk="0" hangingPunct="1">
              <a:lnSpc>
                <a:spcPct val="90000"/>
              </a:lnSpc>
              <a:spcBef>
                <a:spcPct val="20000"/>
              </a:spcBef>
              <a:buSzPct val="80000"/>
            </a:pPr>
            <a:r>
              <a:rPr lang="en-US" smtClean="0"/>
              <a:t>Second level</a:t>
            </a:r>
          </a:p>
          <a:p>
            <a:pPr marL="317620" lvl="2" indent="-317620" algn="l" defTabSz="720244" rtl="0" eaLnBrk="1" latinLnBrk="0" hangingPunct="1">
              <a:lnSpc>
                <a:spcPct val="90000"/>
              </a:lnSpc>
              <a:spcBef>
                <a:spcPct val="20000"/>
              </a:spcBef>
              <a:buSzPct val="80000"/>
            </a:pPr>
            <a:r>
              <a:rPr lang="en-US" smtClean="0"/>
              <a:t>Third level</a:t>
            </a:r>
          </a:p>
          <a:p>
            <a:pPr marL="317620" lvl="3" indent="-317620" algn="l" defTabSz="720244" rtl="0" eaLnBrk="1" latinLnBrk="0" hangingPunct="1">
              <a:lnSpc>
                <a:spcPct val="90000"/>
              </a:lnSpc>
              <a:spcBef>
                <a:spcPct val="20000"/>
              </a:spcBef>
              <a:buSzPct val="80000"/>
            </a:pPr>
            <a:r>
              <a:rPr lang="en-US" smtClean="0"/>
              <a:t>Fourth level</a:t>
            </a:r>
          </a:p>
          <a:p>
            <a:pPr marL="317620" lvl="4" indent="-317620" algn="l" defTabSz="72024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641767193"/>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lvl1pPr>
              <a:defRPr sz="4254"/>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165076186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348866294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9" tIns="36000" rIns="71999" bIns="36000" numCol="1" spcCol="0" rtlCol="0" anchor="ctr" anchorCtr="0" compatLnSpc="1">
            <a:prstTxWarp prst="textNoShape">
              <a:avLst/>
            </a:prstTxWarp>
          </a:bodyPr>
          <a:lstStyle/>
          <a:p>
            <a:pPr algn="ctr" defTabSz="719791"/>
            <a:endParaRPr lang="en-US" sz="173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720244" rtl="0" eaLnBrk="1" latinLnBrk="0" hangingPunct="1">
              <a:lnSpc>
                <a:spcPct val="90000"/>
              </a:lnSpc>
              <a:spcBef>
                <a:spcPct val="0"/>
              </a:spcBef>
              <a:buNone/>
              <a:defRPr lang="en-US" sz="4254" b="0" kern="1200" cap="none" spc="-79"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736333" y="3799752"/>
            <a:ext cx="5470858" cy="1016176"/>
          </a:xfrm>
        </p:spPr>
        <p:txBody>
          <a:bodyPr lIns="182880" tIns="182880" anchor="ctr" anchorCtr="0"/>
          <a:lstStyle>
            <a:lvl1pPr marL="452671" indent="-450171">
              <a:spcAft>
                <a:spcPts val="945"/>
              </a:spcAft>
              <a:buNone/>
              <a:defRPr lang="en-US" sz="3466" kern="1200" spc="-79" baseline="0" dirty="0" smtClean="0">
                <a:gradFill>
                  <a:gsLst>
                    <a:gs pos="0">
                      <a:srgbClr val="595959"/>
                    </a:gs>
                    <a:gs pos="86000">
                      <a:srgbClr val="595959"/>
                    </a:gs>
                  </a:gsLst>
                  <a:lin ang="5400000" scaled="0"/>
                </a:gradFill>
                <a:latin typeface="Segoe UI Light" pitchFamily="34" charset="0"/>
                <a:ea typeface="+mn-ea"/>
                <a:cs typeface="+mn-cs"/>
              </a:defRPr>
            </a:lvl1pPr>
            <a:lvl2pPr marL="272603" indent="-270102">
              <a:buFont typeface="Arial" pitchFamily="34" charset="0"/>
              <a:buNone/>
              <a:defRPr lang="en-US" sz="1890" kern="1200" spc="-39" baseline="0" dirty="0">
                <a:gradFill>
                  <a:gsLst>
                    <a:gs pos="0">
                      <a:srgbClr val="595959"/>
                    </a:gs>
                    <a:gs pos="86000">
                      <a:srgbClr val="595959"/>
                    </a:gs>
                  </a:gsLst>
                  <a:lin ang="5400000" scaled="0"/>
                </a:gradFill>
                <a:latin typeface="+mn-lt"/>
                <a:ea typeface="+mn-ea"/>
                <a:cs typeface="+mn-cs"/>
              </a:defRPr>
            </a:lvl2pPr>
          </a:lstStyle>
          <a:p>
            <a:pPr marL="2501" lvl="0" indent="0" algn="l" defTabSz="720244" rtl="0" eaLnBrk="1" latinLnBrk="0" hangingPunct="1">
              <a:lnSpc>
                <a:spcPct val="90000"/>
              </a:lnSpc>
              <a:spcBef>
                <a:spcPts val="0"/>
              </a:spcBef>
              <a:spcAft>
                <a:spcPts val="709"/>
              </a:spcAft>
              <a:buSzPct val="80000"/>
            </a:pPr>
            <a:r>
              <a:rPr lang="en-US" smtClean="0"/>
              <a:t>Click to edit Master text styles</a:t>
            </a:r>
          </a:p>
          <a:p>
            <a:pPr marL="2501" lvl="1" indent="0" algn="l" defTabSz="720244" rtl="0" eaLnBrk="1" latinLnBrk="0" hangingPunct="1">
              <a:lnSpc>
                <a:spcPct val="90000"/>
              </a:lnSpc>
              <a:spcBef>
                <a:spcPts val="0"/>
              </a:spcBef>
              <a:spcAft>
                <a:spcPts val="709"/>
              </a:spcAft>
              <a:buSzPct val="80000"/>
            </a:pPr>
            <a:r>
              <a:rPr lang="en-US" smtClean="0"/>
              <a:t>Second level</a:t>
            </a:r>
          </a:p>
        </p:txBody>
      </p:sp>
      <p:sp>
        <p:nvSpPr>
          <p:cNvPr id="18" name="Freeform 105"/>
          <p:cNvSpPr>
            <a:spLocks/>
          </p:cNvSpPr>
          <p:nvPr userDrawn="1"/>
        </p:nvSpPr>
        <p:spPr bwMode="black">
          <a:xfrm>
            <a:off x="945383" y="2275840"/>
            <a:ext cx="1469117" cy="4064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128461230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075873" y="2278450"/>
            <a:ext cx="2756281" cy="2254995"/>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155286240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531614" y="2141967"/>
            <a:ext cx="1787364" cy="23142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Tree>
    <p:extLst>
      <p:ext uri="{BB962C8B-B14F-4D97-AF65-F5344CB8AC3E}">
        <p14:creationId xmlns:p14="http://schemas.microsoft.com/office/powerpoint/2010/main" val="2506576126"/>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6226472" y="2392460"/>
            <a:ext cx="2502471" cy="206359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1301884769"/>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6241468" y="2061444"/>
            <a:ext cx="2373617" cy="246852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Tree>
    <p:extLst>
      <p:ext uri="{BB962C8B-B14F-4D97-AF65-F5344CB8AC3E}">
        <p14:creationId xmlns:p14="http://schemas.microsoft.com/office/powerpoint/2010/main" val="4183261357"/>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8073" y="1544320"/>
            <a:ext cx="3312527" cy="1625060"/>
          </a:xfrm>
        </p:spPr>
        <p:txBody>
          <a:bodyPr anchor="ctr" anchorCtr="0">
            <a:noAutofit/>
          </a:bodyPr>
          <a:lstStyle>
            <a:lvl1pPr>
              <a:lnSpc>
                <a:spcPct val="90000"/>
              </a:lnSpc>
              <a:defRPr sz="3781"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8073" y="6005837"/>
            <a:ext cx="3312528"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bg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88073" y="4437888"/>
            <a:ext cx="6988944" cy="1359507"/>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199" b="0" i="0" u="none" strike="noStrike" kern="1200" cap="none" spc="-50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996994" y="2032000"/>
            <a:ext cx="1006369" cy="34617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spTree>
    <p:extLst>
      <p:ext uri="{BB962C8B-B14F-4D97-AF65-F5344CB8AC3E}">
        <p14:creationId xmlns:p14="http://schemas.microsoft.com/office/powerpoint/2010/main" val="2992498978"/>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0559" y="2032000"/>
            <a:ext cx="8423247" cy="147055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932" b="0" i="0" u="none" strike="noStrike" kern="1200" cap="none" spc="-95"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6611" y="6760584"/>
            <a:ext cx="1974431" cy="310777"/>
          </a:xfrm>
          <a:prstGeom prst="rect">
            <a:avLst/>
          </a:prstGeom>
        </p:spPr>
      </p:pic>
    </p:spTree>
    <p:extLst>
      <p:ext uri="{BB962C8B-B14F-4D97-AF65-F5344CB8AC3E}">
        <p14:creationId xmlns:p14="http://schemas.microsoft.com/office/powerpoint/2010/main" val="160964402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040869243"/>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403811" y="3349626"/>
            <a:ext cx="2793577" cy="615949"/>
          </a:xfrm>
          <a:prstGeom prst="rect">
            <a:avLst/>
          </a:prstGeom>
          <a:noFill/>
          <a:ln>
            <a:noFill/>
          </a:ln>
        </p:spPr>
      </p:pic>
      <p:sp>
        <p:nvSpPr>
          <p:cNvPr id="3" name="Text Box 3"/>
          <p:cNvSpPr txBox="1">
            <a:spLocks noChangeArrowheads="1"/>
          </p:cNvSpPr>
          <p:nvPr userDrawn="1"/>
        </p:nvSpPr>
        <p:spPr bwMode="blackWhite">
          <a:xfrm>
            <a:off x="400050" y="6489145"/>
            <a:ext cx="8801100" cy="327020"/>
          </a:xfrm>
          <a:prstGeom prst="rect">
            <a:avLst/>
          </a:prstGeom>
          <a:noFill/>
          <a:ln w="12700">
            <a:noFill/>
            <a:miter lim="800000"/>
            <a:headEnd type="none" w="sm" len="sm"/>
            <a:tailEnd type="none" w="sm" len="sm"/>
          </a:ln>
          <a:effectLst/>
        </p:spPr>
        <p:txBody>
          <a:bodyPr vert="horz" wrap="square" lIns="72016" tIns="36008" rIns="72016" bIns="36008" numCol="1" anchor="t" anchorCtr="0" compatLnSpc="1">
            <a:prstTxWarp prst="textNoShape">
              <a:avLst/>
            </a:prstTxWarp>
            <a:spAutoFit/>
          </a:bodyPr>
          <a:lstStyle/>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 </a:t>
            </a:r>
            <a:r>
              <a:rPr lang="en-US" sz="551" dirty="0" smtClean="0">
                <a:solidFill>
                  <a:srgbClr val="FFFFFF">
                    <a:alpha val="99000"/>
                  </a:srgbClr>
                </a:solidFill>
                <a:latin typeface="Segoe UI" pitchFamily="34" charset="0"/>
                <a:cs typeface="Arial" charset="0"/>
              </a:rPr>
              <a:t>2011 Microsoft </a:t>
            </a:r>
            <a:r>
              <a:rPr lang="en-US" sz="551" dirty="0">
                <a:solidFill>
                  <a:srgbClr val="FFFFFF">
                    <a:alpha val="99000"/>
                  </a:srgb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720036" eaLnBrk="0" fontAlgn="auto" hangingPunct="0">
              <a:spcBef>
                <a:spcPts val="0"/>
              </a:spcBef>
              <a:spcAft>
                <a:spcPts val="0"/>
              </a:spcAft>
            </a:pPr>
            <a:r>
              <a:rPr lang="en-US" sz="551" dirty="0">
                <a:solidFill>
                  <a:srgbClr val="FFFFFF">
                    <a:alpha val="99000"/>
                  </a:srgb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51" dirty="0" smtClean="0">
                <a:solidFill>
                  <a:srgbClr val="FFFFFF">
                    <a:alpha val="99000"/>
                  </a:srgbClr>
                </a:solidFill>
                <a:latin typeface="Segoe UI" pitchFamily="34" charset="0"/>
                <a:cs typeface="Arial" charset="0"/>
              </a:rPr>
              <a:t>MICROSOFT </a:t>
            </a:r>
            <a:r>
              <a:rPr lang="en-US" sz="551" dirty="0">
                <a:solidFill>
                  <a:srgbClr val="FFFFFF">
                    <a:alpha val="99000"/>
                  </a:srgb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703692524"/>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8"/>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0"/>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4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1"/>
            <a:ext cx="1256903" cy="28625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8" y="243840"/>
            <a:ext cx="1967551" cy="309694"/>
          </a:xfrm>
          <a:prstGeom prst="rect">
            <a:avLst/>
          </a:prstGeom>
        </p:spPr>
      </p:pic>
    </p:spTree>
    <p:extLst>
      <p:ext uri="{BB962C8B-B14F-4D97-AF65-F5344CB8AC3E}">
        <p14:creationId xmlns:p14="http://schemas.microsoft.com/office/powerpoint/2010/main" val="116428616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276395"/>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408907" y="1544319"/>
            <a:ext cx="8782135" cy="1575688"/>
          </a:xfrm>
        </p:spPr>
        <p:txBody>
          <a:bodyPr/>
          <a:lstStyle>
            <a:lvl1pPr marL="362637" indent="-362637">
              <a:buClr>
                <a:srgbClr val="FFFFFF"/>
              </a:buClr>
              <a:buSzPct val="70000"/>
              <a:buFontTx/>
              <a:buBlip>
                <a:blip r:embed="rId2"/>
              </a:buBlip>
              <a:defRPr>
                <a:gradFill>
                  <a:gsLst>
                    <a:gs pos="0">
                      <a:srgbClr val="FFFFFF"/>
                    </a:gs>
                    <a:gs pos="86000">
                      <a:srgbClr val="FFFFFF"/>
                    </a:gs>
                  </a:gsLst>
                  <a:lin ang="5400000" scaled="0"/>
                </a:gradFill>
              </a:defRPr>
            </a:lvl1pPr>
            <a:lvl2pPr marL="674006" indent="-311368">
              <a:buClr>
                <a:srgbClr val="FFFFFF"/>
              </a:buClr>
              <a:buSzPct val="70000"/>
              <a:buFontTx/>
              <a:buBlip>
                <a:blip r:embed="rId2"/>
              </a:buBlip>
              <a:defRPr>
                <a:gradFill>
                  <a:gsLst>
                    <a:gs pos="0">
                      <a:srgbClr val="FFFFFF"/>
                    </a:gs>
                    <a:gs pos="86000">
                      <a:srgbClr val="FFFFFF"/>
                    </a:gs>
                  </a:gsLst>
                  <a:lin ang="5400000" scaled="0"/>
                </a:gradFill>
              </a:defRPr>
            </a:lvl2pPr>
            <a:lvl3pPr marL="991626" indent="-317620">
              <a:buClr>
                <a:srgbClr val="FFFFFF"/>
              </a:buClr>
              <a:buSzPct val="70000"/>
              <a:buFontTx/>
              <a:buBlip>
                <a:blip r:embed="rId2"/>
              </a:buBlip>
              <a:defRPr>
                <a:gradFill>
                  <a:gsLst>
                    <a:gs pos="0">
                      <a:srgbClr val="FFFFFF"/>
                    </a:gs>
                    <a:gs pos="86000">
                      <a:srgbClr val="FFFFFF"/>
                    </a:gs>
                  </a:gsLst>
                  <a:lin ang="5400000" scaled="0"/>
                </a:gradFill>
              </a:defRPr>
            </a:lvl3pPr>
            <a:lvl4pPr marL="1264229" indent="-272603">
              <a:buClr>
                <a:srgbClr val="FFFFFF"/>
              </a:buClr>
              <a:buSzPct val="70000"/>
              <a:buFontTx/>
              <a:buBlip>
                <a:blip r:embed="rId2"/>
              </a:buBlip>
              <a:defRPr>
                <a:gradFill>
                  <a:gsLst>
                    <a:gs pos="0">
                      <a:srgbClr val="FFFFFF"/>
                    </a:gs>
                    <a:gs pos="86000">
                      <a:srgbClr val="FFFFFF"/>
                    </a:gs>
                  </a:gsLst>
                  <a:lin ang="5400000" scaled="0"/>
                </a:gradFill>
              </a:defRPr>
            </a:lvl4pPr>
            <a:lvl5pPr marL="1529330" indent="-26510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654802"/>
            <a:ext cx="9601201" cy="660400"/>
          </a:xfrm>
          <a:solidFill>
            <a:srgbClr val="FFFF99"/>
          </a:solidFill>
        </p:spPr>
        <p:txBody>
          <a:bodyPr wrap="square" lIns="152394" tIns="76197" rIns="152394" bIns="76197"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05192447"/>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403907" y="3085559"/>
            <a:ext cx="8844700" cy="960071"/>
          </a:xfrm>
        </p:spPr>
        <p:txBody>
          <a:bodyPr/>
          <a:lstStyle>
            <a:lvl1pPr marL="0" indent="0">
              <a:buNone/>
              <a:defRPr lang="en-US" sz="6932" i="0" kern="1200" spc="-79" baseline="0" dirty="0" smtClean="0">
                <a:solidFill>
                  <a:schemeClr val="bg1">
                    <a:alpha val="99000"/>
                  </a:schemeClr>
                </a:solidFill>
                <a:latin typeface="Segoe UI Light" pitchFamily="34" charset="0"/>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403907" y="4632961"/>
            <a:ext cx="5918530" cy="349135"/>
          </a:xfrm>
        </p:spPr>
        <p:txBody>
          <a:bodyPr/>
          <a:lstStyle>
            <a:lvl1pPr marL="0" indent="0">
              <a:buNone/>
              <a:defRPr lang="en-US" sz="2521" kern="1200" spc="-79" baseline="0" dirty="0">
                <a:solidFill>
                  <a:schemeClr val="bg1">
                    <a:alpha val="99000"/>
                  </a:schemeClr>
                </a:solidFill>
                <a:latin typeface="+mj-lt"/>
                <a:ea typeface="+mn-ea"/>
                <a:cs typeface="+mn-cs"/>
              </a:defRPr>
            </a:lvl1pPr>
          </a:lstStyle>
          <a:p>
            <a:pPr marL="0" lvl="0" indent="0" algn="l" defTabSz="72021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21192" y="6788962"/>
            <a:ext cx="1256903" cy="286258"/>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8909" y="243841"/>
            <a:ext cx="1967551" cy="309695"/>
          </a:xfrm>
          <a:prstGeom prst="rect">
            <a:avLst/>
          </a:prstGeom>
        </p:spPr>
      </p:pic>
    </p:spTree>
    <p:extLst>
      <p:ext uri="{BB962C8B-B14F-4D97-AF65-F5344CB8AC3E}">
        <p14:creationId xmlns:p14="http://schemas.microsoft.com/office/powerpoint/2010/main" val="233946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31720676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234321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1412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6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2083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7675626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4303039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9377426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108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3676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1305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70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4165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3391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528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753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482552696"/>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759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21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2955784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40760749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910903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74473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982086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73079023"/>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2340488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3347554"/>
            <a:ext cx="8782135" cy="960071"/>
          </a:xfrm>
        </p:spPr>
        <p:txBody>
          <a:bodyPr anchor="b" anchorCtr="0"/>
          <a:lstStyle>
            <a:lvl1pPr>
              <a:defRPr sz="6932" spc="-236"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85080532"/>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05808781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93870828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38932795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69975858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2298682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8390344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5095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108501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32850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132168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29133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9115772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994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640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4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261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676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67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349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7328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39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04652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63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535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0559" y="3682175"/>
            <a:ext cx="5108451" cy="2136038"/>
          </a:xfrm>
        </p:spPr>
        <p:txBody>
          <a:bodyPr vert="horz" wrap="square" lIns="0" tIns="0" rIns="0" bIns="0" rtlCol="0" anchor="ctr" anchorCtr="0">
            <a:noAutofit/>
          </a:bodyPr>
          <a:lstStyle>
            <a:lvl1pPr algn="l" defTabSz="720184" rtl="0" eaLnBrk="1" latinLnBrk="0" hangingPunct="1">
              <a:lnSpc>
                <a:spcPct val="90000"/>
              </a:lnSpc>
              <a:spcBef>
                <a:spcPct val="0"/>
              </a:spcBef>
              <a:buNone/>
              <a:defRPr lang="en-US" sz="4726" b="0" kern="1200" cap="none" spc="-79"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410560" y="5847475"/>
            <a:ext cx="5106769" cy="714298"/>
          </a:xfrm>
        </p:spPr>
        <p:txBody>
          <a:bodyPr vert="horz" wrap="square" lIns="0" tIns="0" rIns="0" bIns="0" rtlCol="0">
            <a:spAutoFit/>
          </a:bodyPr>
          <a:lstStyle>
            <a:lvl1pPr marL="0" indent="0">
              <a:buNone/>
              <a:defRPr lang="en-US" sz="1497"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02466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08907" y="2516884"/>
            <a:ext cx="5402082" cy="1461939"/>
          </a:xfrm>
        </p:spPr>
        <p:txBody>
          <a:bodyPr anchor="b" anchorCtr="0"/>
          <a:lstStyle>
            <a:lvl1pPr>
              <a:defRPr kumimoji="0" lang="en-US" sz="5278" b="0" i="0" u="none" strike="noStrike" kern="1200" cap="none" spc="-95"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720184"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74729374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66546" y="4632963"/>
            <a:ext cx="8064357" cy="492443"/>
          </a:xfrm>
        </p:spPr>
        <p:txBody>
          <a:bodyPr>
            <a:noAutofit/>
          </a:bodyPr>
          <a:lstStyle>
            <a:lvl1pPr marL="0" indent="0" algn="l">
              <a:lnSpc>
                <a:spcPct val="90000"/>
              </a:lnSpc>
              <a:spcBef>
                <a:spcPts val="0"/>
              </a:spcBef>
              <a:buNone/>
              <a:defRPr lang="en-US" sz="2836" kern="1200" spc="-56" baseline="0" dirty="0">
                <a:solidFill>
                  <a:schemeClr val="tx1">
                    <a:alpha val="99000"/>
                  </a:schemeClr>
                </a:solidFill>
                <a:latin typeface="+mj-lt"/>
                <a:ea typeface="+mn-ea"/>
                <a:cs typeface="+mn-cs"/>
              </a:defRPr>
            </a:lvl1pPr>
            <a:lvl2pPr marL="360092" indent="0" algn="ctr">
              <a:buNone/>
              <a:defRPr>
                <a:solidFill>
                  <a:schemeClr val="tx1">
                    <a:tint val="75000"/>
                  </a:schemeClr>
                </a:solidFill>
              </a:defRPr>
            </a:lvl2pPr>
            <a:lvl3pPr marL="720184" indent="0" algn="ctr">
              <a:buNone/>
              <a:defRPr>
                <a:solidFill>
                  <a:schemeClr val="tx1">
                    <a:tint val="75000"/>
                  </a:schemeClr>
                </a:solidFill>
              </a:defRPr>
            </a:lvl3pPr>
            <a:lvl4pPr marL="1080276" indent="0" algn="ctr">
              <a:buNone/>
              <a:defRPr>
                <a:solidFill>
                  <a:schemeClr val="tx1">
                    <a:tint val="75000"/>
                  </a:schemeClr>
                </a:solidFill>
              </a:defRPr>
            </a:lvl4pPr>
            <a:lvl5pPr marL="1440369" indent="0" algn="ctr">
              <a:buNone/>
              <a:defRPr>
                <a:solidFill>
                  <a:schemeClr val="tx1">
                    <a:tint val="75000"/>
                  </a:schemeClr>
                </a:solidFill>
              </a:defRPr>
            </a:lvl5pPr>
            <a:lvl6pPr marL="1800459" indent="0" algn="ctr">
              <a:buNone/>
              <a:defRPr>
                <a:solidFill>
                  <a:schemeClr val="tx1">
                    <a:tint val="75000"/>
                  </a:schemeClr>
                </a:solidFill>
              </a:defRPr>
            </a:lvl6pPr>
            <a:lvl7pPr marL="2160552" indent="0" algn="ctr">
              <a:buNone/>
              <a:defRPr>
                <a:solidFill>
                  <a:schemeClr val="tx1">
                    <a:tint val="75000"/>
                  </a:schemeClr>
                </a:solidFill>
              </a:defRPr>
            </a:lvl7pPr>
            <a:lvl8pPr marL="2520644" indent="0" algn="ctr">
              <a:buNone/>
              <a:defRPr>
                <a:solidFill>
                  <a:schemeClr val="tx1">
                    <a:tint val="75000"/>
                  </a:schemeClr>
                </a:solidFill>
              </a:defRPr>
            </a:lvl8pPr>
            <a:lvl9pPr marL="2880735" indent="0" algn="ctr">
              <a:buNone/>
              <a:defRPr>
                <a:solidFill>
                  <a:schemeClr val="tx1">
                    <a:tint val="75000"/>
                  </a:schemeClr>
                </a:solidFill>
              </a:defRPr>
            </a:lvl9pPr>
          </a:lstStyle>
          <a:p>
            <a:pPr marL="0" marR="0" lvl="0" indent="0" algn="l" defTabSz="720184"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66547" y="2922324"/>
            <a:ext cx="8070609" cy="147055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562" b="0" kern="1200" cap="none" spc="-315"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66546" y="1544320"/>
            <a:ext cx="8064357" cy="975036"/>
          </a:xfrm>
        </p:spPr>
        <p:txBody>
          <a:bodyPr wrap="square" anchor="b">
            <a:noAutofit/>
          </a:bodyPr>
          <a:lstStyle>
            <a:lvl1pPr marL="0" indent="0">
              <a:buNone/>
              <a:defRPr sz="5278" spc="-119">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500409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408908" y="1544320"/>
            <a:ext cx="8782134" cy="5527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1993" tIns="35997" rIns="71993" bIns="35997" numCol="1" spcCol="0" rtlCol="0" anchor="ctr" anchorCtr="0" compatLnSpc="1">
            <a:prstTxWarp prst="textNoShape">
              <a:avLst/>
            </a:prstTxWarp>
          </a:bodyPr>
          <a:lstStyle/>
          <a:p>
            <a:pPr algn="ctr" defTabSz="719730"/>
            <a:endParaRPr lang="en-US" sz="1812" dirty="0">
              <a:gradFill>
                <a:gsLst>
                  <a:gs pos="0">
                    <a:srgbClr val="FFFFFF"/>
                  </a:gs>
                  <a:gs pos="100000">
                    <a:srgbClr val="FFFFFF"/>
                  </a:gs>
                </a:gsLst>
                <a:lin ang="5400000" scaled="0"/>
              </a:gradFill>
            </a:endParaRPr>
          </a:p>
        </p:txBody>
      </p:sp>
      <p:grpSp>
        <p:nvGrpSpPr>
          <p:cNvPr id="16" name="Group 15"/>
          <p:cNvGrpSpPr/>
          <p:nvPr userDrawn="1"/>
        </p:nvGrpSpPr>
        <p:grpSpPr bwMode="black">
          <a:xfrm>
            <a:off x="687368" y="3205347"/>
            <a:ext cx="1890821" cy="227791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grpSp>
      <p:sp>
        <p:nvSpPr>
          <p:cNvPr id="3" name="Subtitle 2"/>
          <p:cNvSpPr>
            <a:spLocks noGrp="1"/>
          </p:cNvSpPr>
          <p:nvPr>
            <p:ph type="subTitle" idx="1" hasCustomPrompt="1"/>
          </p:nvPr>
        </p:nvSpPr>
        <p:spPr>
          <a:xfrm>
            <a:off x="2737055" y="3803012"/>
            <a:ext cx="5474110" cy="1016159"/>
          </a:xfrm>
        </p:spPr>
        <p:txBody>
          <a:bodyPr vert="horz" wrap="square" lIns="182864" tIns="182864" rIns="0" bIns="0" rtlCol="0" anchor="ctr" anchorCtr="0">
            <a:spAutoFit/>
          </a:bodyPr>
          <a:lstStyle>
            <a:lvl1pPr marL="452634" indent="-450133">
              <a:buNone/>
              <a:defRPr lang="en-US" sz="3466" spc="-79" dirty="0" smtClean="0">
                <a:solidFill>
                  <a:schemeClr val="tx1">
                    <a:alpha val="99000"/>
                  </a:schemeClr>
                </a:solidFill>
                <a:latin typeface="Segoe UI Light" pitchFamily="34" charset="0"/>
              </a:defRPr>
            </a:lvl1pPr>
            <a:lvl2pPr marL="272580" indent="-270079">
              <a:buNone/>
              <a:defRPr lang="en-US" spc="-40" dirty="0" smtClean="0">
                <a:solidFill>
                  <a:schemeClr val="tx1">
                    <a:alpha val="99000"/>
                  </a:schemeClr>
                </a:solidFill>
              </a:defRPr>
            </a:lvl2pPr>
          </a:lstStyle>
          <a:p>
            <a:pPr marL="2501" lvl="0" indent="0">
              <a:spcBef>
                <a:spcPts val="0"/>
              </a:spcBef>
              <a:spcAft>
                <a:spcPts val="709"/>
              </a:spcAft>
              <a:buSzPct val="80000"/>
            </a:pPr>
            <a:r>
              <a:rPr lang="en-US" dirty="0" smtClean="0"/>
              <a:t>Click to edit Master text styles</a:t>
            </a:r>
          </a:p>
          <a:p>
            <a:pPr marL="2501" lvl="1" indent="0">
              <a:spcBef>
                <a:spcPts val="0"/>
              </a:spcBef>
              <a:spcAft>
                <a:spcPts val="709"/>
              </a:spcAft>
              <a:buSzPct val="80000"/>
            </a:pPr>
            <a:r>
              <a:rPr lang="en-US" dirty="0" smtClean="0"/>
              <a:t>Second level</a:t>
            </a:r>
          </a:p>
        </p:txBody>
      </p:sp>
      <p:sp>
        <p:nvSpPr>
          <p:cNvPr id="5" name="Text Placeholder 4"/>
          <p:cNvSpPr>
            <a:spLocks noGrp="1"/>
          </p:cNvSpPr>
          <p:nvPr>
            <p:ph type="body" sz="quarter" idx="11"/>
          </p:nvPr>
        </p:nvSpPr>
        <p:spPr>
          <a:xfrm>
            <a:off x="410559" y="243842"/>
            <a:ext cx="8780184" cy="599972"/>
          </a:xfrm>
        </p:spPr>
        <p:txBody>
          <a:bodyPr vert="horz" wrap="square" lIns="0" tIns="0" rIns="0" bIns="0" rtlCol="0" anchor="t">
            <a:spAutoFit/>
          </a:bodyPr>
          <a:lstStyle>
            <a:lvl1pPr marL="0" indent="0">
              <a:buNone/>
              <a:defRPr lang="en-US" sz="4332" b="0" cap="none" spc="-79"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898609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buFont typeface="Wingdings" pitchFamily="2" charset="2"/>
              <a:buNone/>
              <a:defRPr sz="3151">
                <a:solidFill>
                  <a:schemeClr val="tx1">
                    <a:alpha val="99000"/>
                  </a:schemeClr>
                </a:solidFill>
              </a:defRPr>
            </a:lvl1pPr>
            <a:lvl2pPr marL="223816" marR="0" indent="0" algn="l" defTabSz="72018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407621" indent="0">
              <a:buFont typeface="Wingdings" pitchFamily="2" charset="2"/>
              <a:buNone/>
              <a:tabLst/>
              <a:defRPr>
                <a:solidFill>
                  <a:schemeClr val="tx1">
                    <a:alpha val="99000"/>
                  </a:schemeClr>
                </a:solidFill>
                <a:latin typeface="+mn-lt"/>
              </a:defRPr>
            </a:lvl3pPr>
            <a:lvl4pPr marL="583923" indent="0">
              <a:buFont typeface="Wingdings" pitchFamily="2" charset="2"/>
              <a:buNone/>
              <a:defRPr>
                <a:solidFill>
                  <a:schemeClr val="tx1">
                    <a:alpha val="99000"/>
                  </a:schemeClr>
                </a:solidFill>
                <a:latin typeface="+mn-lt"/>
              </a:defRPr>
            </a:lvl4pPr>
            <a:lvl5pPr marL="720212" indent="0">
              <a:buFont typeface="Wingdings" pitchFamily="2" charset="2"/>
              <a:buNone/>
              <a:tabLst/>
              <a:defRPr>
                <a:solidFill>
                  <a:schemeClr val="tx1">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801507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2">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5861999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08908" y="1544319"/>
            <a:ext cx="8782135" cy="1609415"/>
          </a:xfrm>
          <a:prstGeom prst="rect">
            <a:avLst/>
          </a:prstGeom>
        </p:spPr>
        <p:txBody>
          <a:bodyPr/>
          <a:lstStyle>
            <a:lvl1pPr marL="0" indent="0">
              <a:spcBef>
                <a:spcPts val="1890"/>
              </a:spcBef>
              <a:buNone/>
              <a:defRPr sz="3151">
                <a:solidFill>
                  <a:schemeClr val="tx1">
                    <a:alpha val="99000"/>
                  </a:schemeClr>
                </a:solidFill>
                <a:latin typeface="+mj-lt"/>
              </a:defRPr>
            </a:lvl1pPr>
            <a:lvl2pPr marL="0" indent="0">
              <a:buNone/>
              <a:defRPr lang="en-US" sz="1890" kern="1200" spc="0" baseline="0" dirty="0" smtClean="0">
                <a:solidFill>
                  <a:schemeClr val="tx1">
                    <a:alpha val="99000"/>
                  </a:schemeClr>
                </a:solidFill>
                <a:latin typeface="+mn-lt"/>
                <a:ea typeface="+mn-ea"/>
                <a:cs typeface="+mn-cs"/>
              </a:defRPr>
            </a:lvl2pPr>
            <a:lvl3pPr marL="182553" indent="0">
              <a:buNone/>
              <a:defRPr lang="en-US" sz="1890" kern="1200" spc="0" baseline="0" dirty="0" smtClean="0">
                <a:solidFill>
                  <a:schemeClr val="tx1">
                    <a:alpha val="99000"/>
                  </a:schemeClr>
                </a:solidFill>
                <a:latin typeface="+mn-lt"/>
                <a:ea typeface="+mn-ea"/>
                <a:cs typeface="+mn-cs"/>
              </a:defRPr>
            </a:lvl3pPr>
            <a:lvl4pPr marL="360106" indent="0">
              <a:buNone/>
              <a:defRPr lang="en-US" sz="1575" kern="1200" spc="0" baseline="0" dirty="0" smtClean="0">
                <a:solidFill>
                  <a:schemeClr val="tx1">
                    <a:alpha val="99000"/>
                  </a:schemeClr>
                </a:solidFill>
                <a:latin typeface="+mn-lt"/>
                <a:ea typeface="+mn-ea"/>
                <a:cs typeface="+mn-cs"/>
              </a:defRPr>
            </a:lvl4pPr>
            <a:lvl5pPr marL="546412" indent="0">
              <a:buNone/>
              <a:defRPr lang="en-US" sz="1575"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689536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10158" y="1544320"/>
            <a:ext cx="4249638" cy="1851917"/>
          </a:xfrm>
        </p:spPr>
        <p:txBody>
          <a:bodyPr>
            <a:spAutoFit/>
          </a:bodyPr>
          <a:lstStyle>
            <a:lvl1pPr marL="230068" indent="-230068">
              <a:spcBef>
                <a:spcPts val="945"/>
              </a:spcBef>
              <a:buClr>
                <a:schemeClr val="tx1"/>
              </a:buClr>
              <a:buFont typeface="Wingdings" pitchFamily="2" charset="2"/>
              <a:buChar char=""/>
              <a:defRPr/>
            </a:lvl1pPr>
            <a:lvl2pPr marL="410122" indent="-180053">
              <a:defRPr sz="1575"/>
            </a:lvl2pPr>
            <a:lvl3pPr marL="540161" indent="-130039">
              <a:tabLst/>
              <a:defRPr sz="1575"/>
            </a:lvl3pPr>
            <a:lvl4pPr marL="680201" indent="-140042">
              <a:defRPr/>
            </a:lvl4pPr>
            <a:lvl5pPr marL="810240" indent="-1300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945155" y="1544320"/>
            <a:ext cx="4249638" cy="1851917"/>
          </a:xfrm>
        </p:spPr>
        <p:txBody>
          <a:bodyPr>
            <a:spAutoFit/>
          </a:bodyPr>
          <a:lstStyle>
            <a:lvl1pPr marL="267579" indent="-267579">
              <a:spcBef>
                <a:spcPts val="945"/>
              </a:spcBef>
              <a:buFont typeface="Wingdings" pitchFamily="2" charset="2"/>
              <a:buChar char=""/>
              <a:defRPr lang="en-US" sz="2836" kern="1200" spc="-56" baseline="0" dirty="0" smtClean="0">
                <a:solidFill>
                  <a:schemeClr val="tx1">
                    <a:alpha val="99000"/>
                  </a:schemeClr>
                </a:solidFill>
                <a:latin typeface="+mj-lt"/>
                <a:ea typeface="+mn-ea"/>
                <a:cs typeface="+mn-cs"/>
              </a:defRPr>
            </a:lvl1pPr>
            <a:lvl2pPr marL="500149" indent="-270079">
              <a:defRPr lang="en-US" sz="1575" kern="1200" spc="0" baseline="0" dirty="0" smtClean="0">
                <a:solidFill>
                  <a:schemeClr val="tx1">
                    <a:alpha val="99000"/>
                  </a:schemeClr>
                </a:solidFill>
                <a:latin typeface="+mn-lt"/>
                <a:ea typeface="+mn-ea"/>
                <a:cs typeface="+mn-cs"/>
              </a:defRPr>
            </a:lvl2pPr>
            <a:lvl3pPr marL="680201" indent="-270079">
              <a:defRPr lang="en-US" sz="1575" kern="1200" spc="0" baseline="0" dirty="0" smtClean="0">
                <a:solidFill>
                  <a:schemeClr val="tx1">
                    <a:alpha val="99000"/>
                  </a:schemeClr>
                </a:solidFill>
                <a:latin typeface="+mn-lt"/>
                <a:ea typeface="+mn-ea"/>
                <a:cs typeface="+mn-cs"/>
              </a:defRPr>
            </a:lvl3pPr>
            <a:lvl4pPr marL="810240" indent="-270079">
              <a:defRPr lang="en-US" sz="1575" kern="1200" spc="0" baseline="0" dirty="0" smtClean="0">
                <a:solidFill>
                  <a:schemeClr val="tx1">
                    <a:alpha val="99000"/>
                  </a:schemeClr>
                </a:solidFill>
                <a:latin typeface="+mn-lt"/>
                <a:ea typeface="+mn-ea"/>
                <a:cs typeface="+mn-cs"/>
              </a:defRPr>
            </a:lvl4pPr>
            <a:lvl5pPr marL="950281" indent="-270079">
              <a:defRPr lang="en-US" sz="1575" kern="1200" spc="0" baseline="0" dirty="0">
                <a:solidFill>
                  <a:schemeClr val="tx1">
                    <a:alpha val="99000"/>
                  </a:schemeClr>
                </a:solidFill>
                <a:latin typeface="+mn-lt"/>
                <a:ea typeface="+mn-ea"/>
                <a:cs typeface="+mn-cs"/>
              </a:defRPr>
            </a:lvl5pPr>
          </a:lstStyle>
          <a:p>
            <a:pPr marL="230068" marR="0" lvl="0"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30068" marR="0" lvl="1"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30068" marR="0" lvl="2"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30068" marR="0" lvl="3"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30068" marR="0" lvl="4" indent="-230068" algn="l" defTabSz="720184"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92599797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90974" y="5910682"/>
            <a:ext cx="3313277" cy="492443"/>
          </a:xfrm>
        </p:spPr>
        <p:txBody>
          <a:bodyPr>
            <a:noAutofit/>
          </a:bodyPr>
          <a:lstStyle>
            <a:lvl1pPr marL="0" indent="0" algn="l" defTabSz="720244" rtl="0" eaLnBrk="1" latinLnBrk="0" hangingPunct="1">
              <a:lnSpc>
                <a:spcPct val="90000"/>
              </a:lnSpc>
              <a:spcBef>
                <a:spcPts val="0"/>
              </a:spcBef>
              <a:buSzPct val="80000"/>
              <a:buFont typeface="Arial" pitchFamily="34" charset="0"/>
              <a:buNone/>
              <a:defRPr lang="en-US" sz="1890" kern="1200" dirty="0">
                <a:solidFill>
                  <a:schemeClr val="tx1">
                    <a:alpha val="99000"/>
                  </a:schemeClr>
                </a:solidFill>
                <a:latin typeface="+mn-lt"/>
                <a:ea typeface="+mn-ea"/>
                <a:cs typeface="+mn-cs"/>
              </a:defRPr>
            </a:lvl1pPr>
            <a:lvl2pPr marL="360122" indent="0" algn="ctr">
              <a:buNone/>
              <a:defRPr>
                <a:solidFill>
                  <a:schemeClr val="tx1">
                    <a:tint val="75000"/>
                  </a:schemeClr>
                </a:solidFill>
              </a:defRPr>
            </a:lvl2pPr>
            <a:lvl3pPr marL="720244" indent="0" algn="ctr">
              <a:buNone/>
              <a:defRPr>
                <a:solidFill>
                  <a:schemeClr val="tx1">
                    <a:tint val="75000"/>
                  </a:schemeClr>
                </a:solidFill>
              </a:defRPr>
            </a:lvl3pPr>
            <a:lvl4pPr marL="1080366" indent="0" algn="ctr">
              <a:buNone/>
              <a:defRPr>
                <a:solidFill>
                  <a:schemeClr val="tx1">
                    <a:tint val="75000"/>
                  </a:schemeClr>
                </a:solidFill>
              </a:defRPr>
            </a:lvl4pPr>
            <a:lvl5pPr marL="1440488" indent="0" algn="ctr">
              <a:buNone/>
              <a:defRPr>
                <a:solidFill>
                  <a:schemeClr val="tx1">
                    <a:tint val="75000"/>
                  </a:schemeClr>
                </a:solidFill>
              </a:defRPr>
            </a:lvl5pPr>
            <a:lvl6pPr marL="1800611" indent="0" algn="ctr">
              <a:buNone/>
              <a:defRPr>
                <a:solidFill>
                  <a:schemeClr val="tx1">
                    <a:tint val="75000"/>
                  </a:schemeClr>
                </a:solidFill>
              </a:defRPr>
            </a:lvl6pPr>
            <a:lvl7pPr marL="2160732" indent="0" algn="ctr">
              <a:buNone/>
              <a:defRPr>
                <a:solidFill>
                  <a:schemeClr val="tx1">
                    <a:tint val="75000"/>
                  </a:schemeClr>
                </a:solidFill>
              </a:defRPr>
            </a:lvl7pPr>
            <a:lvl8pPr marL="2520854" indent="0" algn="ctr">
              <a:buNone/>
              <a:defRPr>
                <a:solidFill>
                  <a:schemeClr val="tx1">
                    <a:tint val="75000"/>
                  </a:schemeClr>
                </a:solidFill>
              </a:defRPr>
            </a:lvl8pPr>
            <a:lvl9pPr marL="2880977" indent="0" algn="ctr">
              <a:buNone/>
              <a:defRPr>
                <a:solidFill>
                  <a:schemeClr val="tx1">
                    <a:tint val="75000"/>
                  </a:schemeClr>
                </a:solidFill>
              </a:defRPr>
            </a:lvl9pPr>
          </a:lstStyle>
          <a:p>
            <a:pPr marL="0" marR="0" lvl="0" indent="0" algn="l" defTabSz="720244"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490975" y="4437888"/>
            <a:ext cx="6986692" cy="1355750"/>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5199" b="0" i="0" u="none" strike="noStrike" kern="1200" cap="none" spc="-23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720244"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490975" y="1541069"/>
            <a:ext cx="6986692" cy="1628851"/>
          </a:xfrm>
        </p:spPr>
        <p:txBody>
          <a:bodyPr wrap="square" anchor="ctr">
            <a:noAutofit/>
          </a:bodyPr>
          <a:lstStyle>
            <a:lvl1pPr marL="0" indent="0"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779395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Content Placeholder 2"/>
          <p:cNvSpPr>
            <a:spLocks noGrp="1"/>
          </p:cNvSpPr>
          <p:nvPr>
            <p:ph sz="half" idx="1"/>
          </p:nvPr>
        </p:nvSpPr>
        <p:spPr>
          <a:xfrm>
            <a:off x="408908" y="1544322"/>
            <a:ext cx="4321665" cy="1575688"/>
          </a:xfrm>
        </p:spPr>
        <p:txBody>
          <a:bodyPr/>
          <a:lstStyle>
            <a:lvl1pPr marL="268829" indent="-268829">
              <a:lnSpc>
                <a:spcPct val="90000"/>
              </a:lnSpc>
              <a:buSzPct val="80000"/>
              <a:buFont typeface="Arial" pitchFamily="34" charset="0"/>
              <a:buChar char="•"/>
              <a:defRPr sz="2521"/>
            </a:lvl1pPr>
            <a:lvl2pPr marL="493896" indent="-225066">
              <a:lnSpc>
                <a:spcPct val="90000"/>
              </a:lnSpc>
              <a:buSzPct val="80000"/>
              <a:buFont typeface="Arial" pitchFamily="34" charset="0"/>
              <a:buChar char="•"/>
              <a:defRPr sz="2206"/>
            </a:lvl2pPr>
            <a:lvl3pPr marL="720212" indent="-226317">
              <a:lnSpc>
                <a:spcPct val="90000"/>
              </a:lnSpc>
              <a:buSzPct val="80000"/>
              <a:buFont typeface="Arial" pitchFamily="34" charset="0"/>
              <a:buChar char="•"/>
              <a:defRPr sz="1890"/>
            </a:lvl3pPr>
            <a:lvl4pPr marL="1349150" indent="-177552">
              <a:lnSpc>
                <a:spcPct val="90000"/>
              </a:lnSpc>
              <a:buSzPct val="80000"/>
              <a:buFont typeface="Arial" pitchFamily="34" charset="0"/>
              <a:buChar char="•"/>
              <a:defRPr sz="1575"/>
            </a:lvl4pPr>
            <a:lvl5pPr marL="1531702" indent="-182553">
              <a:lnSpc>
                <a:spcPct val="90000"/>
              </a:lnSpc>
              <a:buSzPct val="80000"/>
              <a:buFont typeface="Arial" pitchFamily="34" charset="0"/>
              <a:buChar char="•"/>
              <a:defRPr sz="1575"/>
            </a:lvl5pPr>
            <a:lvl6pPr>
              <a:defRPr sz="1497"/>
            </a:lvl6pPr>
            <a:lvl7pPr>
              <a:defRPr sz="1497"/>
            </a:lvl7pPr>
            <a:lvl8pPr>
              <a:defRPr sz="1497"/>
            </a:lvl8pPr>
            <a:lvl9pPr>
              <a:defRPr sz="149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69377" y="1544322"/>
            <a:ext cx="4321665" cy="1575688"/>
          </a:xfrm>
        </p:spPr>
        <p:txBody>
          <a:bodyPr/>
          <a:lstStyle>
            <a:lvl1pPr marL="360106" indent="-360106">
              <a:lnSpc>
                <a:spcPct val="90000"/>
              </a:lnSpc>
              <a:buSzPct val="80000"/>
              <a:buFont typeface="Arial" pitchFamily="34" charset="0"/>
              <a:buChar char="•"/>
              <a:defRPr lang="en-US" sz="2521" kern="1200" spc="-56" baseline="0" dirty="0" smtClean="0">
                <a:solidFill>
                  <a:schemeClr val="tx1">
                    <a:alpha val="99000"/>
                  </a:schemeClr>
                </a:solidFill>
                <a:latin typeface="+mj-lt"/>
                <a:ea typeface="+mn-ea"/>
                <a:cs typeface="+mn-cs"/>
              </a:defRPr>
            </a:lvl1pPr>
            <a:lvl2pPr marL="628937" indent="-360106">
              <a:lnSpc>
                <a:spcPct val="90000"/>
              </a:lnSpc>
              <a:buSzPct val="80000"/>
              <a:buFont typeface="Arial" pitchFamily="34" charset="0"/>
              <a:buChar char="•"/>
              <a:defRPr lang="en-US" sz="2206" kern="1200" spc="0" baseline="0" dirty="0" smtClean="0">
                <a:solidFill>
                  <a:schemeClr val="tx1">
                    <a:alpha val="99000"/>
                  </a:schemeClr>
                </a:solidFill>
                <a:latin typeface="+mn-lt"/>
                <a:ea typeface="+mn-ea"/>
                <a:cs typeface="+mn-cs"/>
              </a:defRPr>
            </a:lvl2pPr>
            <a:lvl3pPr marL="763975" indent="-270079">
              <a:lnSpc>
                <a:spcPct val="90000"/>
              </a:lnSpc>
              <a:buSzPct val="80000"/>
              <a:buFont typeface="Arial" pitchFamily="34" charset="0"/>
              <a:buChar char="•"/>
              <a:defRPr lang="en-US" sz="1890" kern="1200" spc="0" baseline="0" dirty="0" smtClean="0">
                <a:solidFill>
                  <a:schemeClr val="tx1">
                    <a:alpha val="99000"/>
                  </a:schemeClr>
                </a:solidFill>
                <a:latin typeface="+mn-lt"/>
                <a:ea typeface="+mn-ea"/>
                <a:cs typeface="+mn-cs"/>
              </a:defRPr>
            </a:lvl3pPr>
            <a:lvl4pPr marL="1441677" indent="-270079">
              <a:lnSpc>
                <a:spcPct val="90000"/>
              </a:lnSpc>
              <a:buSzPct val="80000"/>
              <a:buFont typeface="Arial" pitchFamily="34" charset="0"/>
              <a:buChar char="•"/>
              <a:defRPr lang="en-US" sz="1575" kern="1200" spc="0" baseline="0" dirty="0" smtClean="0">
                <a:solidFill>
                  <a:schemeClr val="tx1">
                    <a:alpha val="99000"/>
                  </a:schemeClr>
                </a:solidFill>
                <a:latin typeface="+mn-lt"/>
                <a:ea typeface="+mn-ea"/>
                <a:cs typeface="+mn-cs"/>
              </a:defRPr>
            </a:lvl4pPr>
            <a:lvl5pPr marL="1619229" indent="-270079">
              <a:lnSpc>
                <a:spcPct val="90000"/>
              </a:lnSpc>
              <a:buSzPct val="80000"/>
              <a:buFont typeface="Arial" pitchFamily="34" charset="0"/>
              <a:buChar char="•"/>
              <a:defRPr lang="en-US" sz="1575" kern="1200" spc="0" baseline="0" dirty="0">
                <a:solidFill>
                  <a:schemeClr val="tx1">
                    <a:alpha val="99000"/>
                  </a:schemeClr>
                </a:solidFill>
                <a:latin typeface="+mn-lt"/>
                <a:ea typeface="+mn-ea"/>
                <a:cs typeface="+mn-cs"/>
              </a:defRPr>
            </a:lvl5pPr>
            <a:lvl6pPr>
              <a:defRPr sz="1497"/>
            </a:lvl6pPr>
            <a:lvl7pPr>
              <a:defRPr sz="1497"/>
            </a:lvl7pPr>
            <a:lvl8pPr>
              <a:defRPr sz="1497"/>
            </a:lvl8pPr>
            <a:lvl9pPr>
              <a:defRPr sz="1497"/>
            </a:lvl9pPr>
          </a:lstStyle>
          <a:p>
            <a:pPr marL="268829" marR="0" lvl="0"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68829" marR="0" lvl="1"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68829" marR="0" lvl="2"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68829" marR="0" lvl="3"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68829" marR="0" lvl="4" indent="-268829" algn="l" defTabSz="720184"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6147659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2"/>
            <a:ext cx="8782135" cy="599972"/>
          </a:xfrm>
        </p:spPr>
        <p:txBody>
          <a:bodyPr/>
          <a:lstStyle>
            <a:lvl1pPr>
              <a:defRPr sz="4332"/>
            </a:lvl1pPr>
          </a:lstStyle>
          <a:p>
            <a:r>
              <a:rPr lang="en-US" smtClean="0"/>
              <a:t>Click to edit Master title style</a:t>
            </a:r>
            <a:endParaRPr lang="en-US" dirty="0"/>
          </a:p>
        </p:txBody>
      </p:sp>
      <p:sp>
        <p:nvSpPr>
          <p:cNvPr id="3" name="Text Placeholder 2"/>
          <p:cNvSpPr>
            <a:spLocks noGrp="1"/>
          </p:cNvSpPr>
          <p:nvPr>
            <p:ph type="body" idx="1"/>
          </p:nvPr>
        </p:nvSpPr>
        <p:spPr>
          <a:xfrm>
            <a:off x="408908"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4" name="Content Placeholder 3"/>
          <p:cNvSpPr>
            <a:spLocks noGrp="1"/>
          </p:cNvSpPr>
          <p:nvPr>
            <p:ph sz="half" idx="2"/>
          </p:nvPr>
        </p:nvSpPr>
        <p:spPr>
          <a:xfrm>
            <a:off x="400051" y="2417918"/>
            <a:ext cx="4320540" cy="1532086"/>
          </a:xfrm>
        </p:spPr>
        <p:txBody>
          <a:bodyPr/>
          <a:lstStyle>
            <a:lvl1pPr marL="317594" indent="-317594">
              <a:buSzPct val="80000"/>
              <a:buFont typeface="Arial" pitchFamily="34" charset="0"/>
              <a:buChar char="•"/>
              <a:defRPr sz="2206"/>
            </a:lvl1pPr>
            <a:lvl2pPr marL="586424" indent="-253825">
              <a:buSzPct val="80000"/>
              <a:buFont typeface="Arial" pitchFamily="34" charset="0"/>
              <a:buChar char="•"/>
              <a:defRPr sz="2206"/>
            </a:lvl2pPr>
            <a:lvl3pPr marL="808989" indent="-222566" defTabSz="811490">
              <a:buSzPct val="80000"/>
              <a:buFont typeface="Arial" pitchFamily="34" charset="0"/>
              <a:buChar char="•"/>
              <a:defRPr sz="1890"/>
            </a:lvl3pPr>
            <a:lvl4pPr marL="1037807" indent="-226317">
              <a:buSzPct val="80000"/>
              <a:buFont typeface="Arial" pitchFamily="34" charset="0"/>
              <a:buChar char="•"/>
              <a:defRPr sz="1575"/>
            </a:lvl4pPr>
            <a:lvl5pPr marL="1214109" indent="-176302">
              <a:buSzPct val="80000"/>
              <a:buFont typeface="Arial" pitchFamily="34" charset="0"/>
              <a:buChar char="•"/>
              <a:defRPr sz="1575"/>
            </a:lvl5pPr>
            <a:lvl6pPr>
              <a:defRPr sz="1260"/>
            </a:lvl6pPr>
            <a:lvl7pPr>
              <a:defRPr sz="1260"/>
            </a:lvl7pPr>
            <a:lvl8pPr>
              <a:defRPr sz="1260"/>
            </a:lvl8pPr>
            <a:lvl9pPr>
              <a:defRPr sz="12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377" y="1667933"/>
            <a:ext cx="4321665" cy="349135"/>
          </a:xfrm>
        </p:spPr>
        <p:txBody>
          <a:bodyPr anchor="b"/>
          <a:lstStyle>
            <a:lvl1pPr marL="0" indent="0">
              <a:lnSpc>
                <a:spcPct val="90000"/>
              </a:lnSpc>
              <a:spcBef>
                <a:spcPts val="0"/>
              </a:spcBef>
              <a:buNone/>
              <a:defRPr sz="2521" b="0">
                <a:latin typeface="Segoe UI Light" pitchFamily="34" charset="0"/>
              </a:defRPr>
            </a:lvl1pPr>
            <a:lvl2pPr marL="360092" indent="0">
              <a:buNone/>
              <a:defRPr sz="1575" b="1"/>
            </a:lvl2pPr>
            <a:lvl3pPr marL="720184" indent="0">
              <a:buNone/>
              <a:defRPr sz="1497" b="1"/>
            </a:lvl3pPr>
            <a:lvl4pPr marL="1080276" indent="0">
              <a:buNone/>
              <a:defRPr sz="1260" b="1"/>
            </a:lvl4pPr>
            <a:lvl5pPr marL="1440369" indent="0">
              <a:buNone/>
              <a:defRPr sz="1260" b="1"/>
            </a:lvl5pPr>
            <a:lvl6pPr marL="1800459" indent="0">
              <a:buNone/>
              <a:defRPr sz="1260" b="1"/>
            </a:lvl6pPr>
            <a:lvl7pPr marL="2160552" indent="0">
              <a:buNone/>
              <a:defRPr sz="1260" b="1"/>
            </a:lvl7pPr>
            <a:lvl8pPr marL="2520644" indent="0">
              <a:buNone/>
              <a:defRPr sz="1260" b="1"/>
            </a:lvl8pPr>
            <a:lvl9pPr marL="2880735" indent="0">
              <a:buNone/>
              <a:defRPr sz="1260" b="1"/>
            </a:lvl9pPr>
          </a:lstStyle>
          <a:p>
            <a:pPr lvl="0"/>
            <a:r>
              <a:rPr lang="en-US" smtClean="0"/>
              <a:t>Click to edit Master text styles</a:t>
            </a:r>
          </a:p>
        </p:txBody>
      </p:sp>
      <p:sp>
        <p:nvSpPr>
          <p:cNvPr id="6" name="Content Placeholder 5"/>
          <p:cNvSpPr>
            <a:spLocks noGrp="1"/>
          </p:cNvSpPr>
          <p:nvPr>
            <p:ph sz="quarter" idx="4"/>
          </p:nvPr>
        </p:nvSpPr>
        <p:spPr>
          <a:xfrm>
            <a:off x="4869377" y="2417918"/>
            <a:ext cx="4321665" cy="1532086"/>
          </a:xfrm>
        </p:spPr>
        <p:txBody>
          <a:bodyPr/>
          <a:lstStyle>
            <a:lvl1pPr marL="233392" indent="-233392">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1pPr>
            <a:lvl2pPr marL="360106" indent="-360106">
              <a:buSzPct val="80000"/>
              <a:buFont typeface="Arial" pitchFamily="34" charset="0"/>
              <a:buChar char="•"/>
              <a:defRPr lang="en-US" sz="2206" kern="1200" dirty="0" smtClean="0">
                <a:gradFill>
                  <a:gsLst>
                    <a:gs pos="0">
                      <a:srgbClr val="595959"/>
                    </a:gs>
                    <a:gs pos="86000">
                      <a:srgbClr val="595959"/>
                    </a:gs>
                  </a:gsLst>
                  <a:lin ang="5400000" scaled="0"/>
                </a:gradFill>
                <a:latin typeface="+mn-lt"/>
                <a:ea typeface="+mn-ea"/>
                <a:cs typeface="+mn-cs"/>
              </a:defRPr>
            </a:lvl2pPr>
            <a:lvl3pPr marL="602678" indent="-270079">
              <a:buSzPct val="80000"/>
              <a:buFont typeface="Arial" pitchFamily="34" charset="0"/>
              <a:buChar char="•"/>
              <a:defRPr lang="en-US" sz="1890" kern="1200" dirty="0" smtClean="0">
                <a:gradFill>
                  <a:gsLst>
                    <a:gs pos="0">
                      <a:srgbClr val="595959"/>
                    </a:gs>
                    <a:gs pos="86000">
                      <a:srgbClr val="595959"/>
                    </a:gs>
                  </a:gsLst>
                  <a:lin ang="5400000" scaled="0"/>
                </a:gradFill>
                <a:latin typeface="+mn-lt"/>
                <a:ea typeface="+mn-ea"/>
                <a:cs typeface="+mn-cs"/>
              </a:defRPr>
            </a:lvl3pPr>
            <a:lvl4pPr marL="1081570" indent="-270079">
              <a:buSzPct val="80000"/>
              <a:buFont typeface="Arial" pitchFamily="34" charset="0"/>
              <a:buChar char="•"/>
              <a:defRPr lang="en-US" sz="1575" kern="1200" dirty="0" smtClean="0">
                <a:gradFill>
                  <a:gsLst>
                    <a:gs pos="0">
                      <a:srgbClr val="595959"/>
                    </a:gs>
                    <a:gs pos="86000">
                      <a:srgbClr val="595959"/>
                    </a:gs>
                  </a:gsLst>
                  <a:lin ang="5400000" scaled="0"/>
                </a:gradFill>
                <a:latin typeface="+mn-lt"/>
                <a:ea typeface="+mn-ea"/>
                <a:cs typeface="+mn-cs"/>
              </a:defRPr>
            </a:lvl4pPr>
            <a:lvl5pPr marL="856503" indent="-270079">
              <a:buSzPct val="80000"/>
              <a:buFont typeface="Arial" pitchFamily="34" charset="0"/>
              <a:buChar char="•"/>
              <a:defRPr lang="en-US" sz="1575" kern="1200" dirty="0">
                <a:gradFill>
                  <a:gsLst>
                    <a:gs pos="0">
                      <a:srgbClr val="595959"/>
                    </a:gs>
                    <a:gs pos="86000">
                      <a:srgbClr val="595959"/>
                    </a:gs>
                  </a:gsLst>
                  <a:lin ang="5400000" scaled="0"/>
                </a:gradFill>
                <a:latin typeface="+mn-lt"/>
                <a:ea typeface="+mn-ea"/>
                <a:cs typeface="+mn-cs"/>
              </a:defRPr>
            </a:lvl5pPr>
            <a:lvl6pPr marL="1081570" indent="-270079">
              <a:defRPr sz="1260"/>
            </a:lvl6pPr>
            <a:lvl7pPr marL="1262874" indent="-225066">
              <a:defRPr sz="1260"/>
            </a:lvl7pPr>
            <a:lvl8pPr>
              <a:defRPr sz="1260"/>
            </a:lvl8pPr>
            <a:lvl9pPr>
              <a:defRPr sz="1260"/>
            </a:lvl9pPr>
          </a:lstStyle>
          <a:p>
            <a:pPr marL="317594" lvl="0" indent="-317594" algn="l" defTabSz="720184" rtl="0" eaLnBrk="1" latinLnBrk="0" hangingPunct="1">
              <a:lnSpc>
                <a:spcPct val="90000"/>
              </a:lnSpc>
              <a:spcBef>
                <a:spcPct val="20000"/>
              </a:spcBef>
              <a:buSzPct val="80000"/>
            </a:pPr>
            <a:r>
              <a:rPr lang="en-US" smtClean="0"/>
              <a:t>Click to edit Master text styles</a:t>
            </a:r>
          </a:p>
          <a:p>
            <a:pPr marL="317594" lvl="1" indent="-317594" algn="l" defTabSz="720184" rtl="0" eaLnBrk="1" latinLnBrk="0" hangingPunct="1">
              <a:lnSpc>
                <a:spcPct val="90000"/>
              </a:lnSpc>
              <a:spcBef>
                <a:spcPct val="20000"/>
              </a:spcBef>
              <a:buSzPct val="80000"/>
            </a:pPr>
            <a:r>
              <a:rPr lang="en-US" smtClean="0"/>
              <a:t>Second level</a:t>
            </a:r>
          </a:p>
          <a:p>
            <a:pPr marL="317594" lvl="2" indent="-317594" algn="l" defTabSz="720184" rtl="0" eaLnBrk="1" latinLnBrk="0" hangingPunct="1">
              <a:lnSpc>
                <a:spcPct val="90000"/>
              </a:lnSpc>
              <a:spcBef>
                <a:spcPct val="20000"/>
              </a:spcBef>
              <a:buSzPct val="80000"/>
            </a:pPr>
            <a:r>
              <a:rPr lang="en-US" smtClean="0"/>
              <a:t>Third level</a:t>
            </a:r>
          </a:p>
          <a:p>
            <a:pPr marL="317594" lvl="3" indent="-317594" algn="l" defTabSz="720184" rtl="0" eaLnBrk="1" latinLnBrk="0" hangingPunct="1">
              <a:lnSpc>
                <a:spcPct val="90000"/>
              </a:lnSpc>
              <a:spcBef>
                <a:spcPct val="20000"/>
              </a:spcBef>
              <a:buSzPct val="80000"/>
            </a:pPr>
            <a:r>
              <a:rPr lang="en-US" smtClean="0"/>
              <a:t>Fourth level</a:t>
            </a:r>
          </a:p>
          <a:p>
            <a:pPr marL="317594" lvl="4" indent="-317594" algn="l" defTabSz="720184"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390404379"/>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2">
                    <a:alpha val="99000"/>
                  </a:schemeClr>
                </a:solidFill>
                <a:latin typeface="+mj-lt"/>
              </a:defRPr>
            </a:lvl1pPr>
            <a:lvl2pPr marL="0" indent="0">
              <a:buNone/>
              <a:defRPr sz="1575"/>
            </a:lvl2pPr>
            <a:lvl3pPr marL="183805" indent="0">
              <a:buNone/>
              <a:defRPr sz="1575"/>
            </a:lvl3pPr>
            <a:lvl4pPr marL="360106" indent="0">
              <a:buNone/>
              <a:defRPr sz="1575"/>
            </a:lvl4pPr>
            <a:lvl5pPr marL="546412" indent="0">
              <a:buNone/>
              <a:defRPr sz="157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2">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270875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10158" y="1544320"/>
            <a:ext cx="4249638" cy="1939249"/>
          </a:xfrm>
        </p:spPr>
        <p:txBody>
          <a:bodyPr/>
          <a:lstStyle>
            <a:lvl1pPr marL="0" indent="0">
              <a:spcBef>
                <a:spcPts val="945"/>
              </a:spcBef>
              <a:buNone/>
              <a:defRPr sz="3151">
                <a:solidFill>
                  <a:schemeClr val="tx1">
                    <a:alpha val="99000"/>
                  </a:schemeClr>
                </a:solidFill>
                <a:latin typeface="+mj-lt"/>
              </a:defRPr>
            </a:lvl1pPr>
            <a:lvl2pPr marL="0" indent="0">
              <a:buNone/>
              <a:defRPr sz="1575">
                <a:solidFill>
                  <a:schemeClr val="tx1">
                    <a:alpha val="99000"/>
                  </a:schemeClr>
                </a:solidFill>
              </a:defRPr>
            </a:lvl2pPr>
            <a:lvl3pPr marL="183805" indent="0">
              <a:buNone/>
              <a:defRPr sz="1575">
                <a:solidFill>
                  <a:schemeClr val="tx1">
                    <a:alpha val="99000"/>
                  </a:schemeClr>
                </a:solidFill>
              </a:defRPr>
            </a:lvl3pPr>
            <a:lvl4pPr marL="360106" indent="0">
              <a:buNone/>
              <a:defRPr sz="1575">
                <a:solidFill>
                  <a:schemeClr val="tx1">
                    <a:alpha val="99000"/>
                  </a:schemeClr>
                </a:solidFill>
              </a:defRPr>
            </a:lvl4pPr>
            <a:lvl5pPr marL="546412" indent="0">
              <a:buNone/>
              <a:defRPr sz="1575">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945155" y="1544320"/>
            <a:ext cx="4249638" cy="1939249"/>
          </a:xfrm>
        </p:spPr>
        <p:txBody>
          <a:bodyPr/>
          <a:lstStyle>
            <a:lvl1pPr marL="0" indent="0">
              <a:spcBef>
                <a:spcPts val="945"/>
              </a:spcBef>
              <a:buNone/>
              <a:defRPr lang="en-US" sz="3151" kern="1200" spc="-56" baseline="0" dirty="0" smtClean="0">
                <a:solidFill>
                  <a:schemeClr val="tx1">
                    <a:alpha val="99000"/>
                  </a:schemeClr>
                </a:solidFill>
                <a:latin typeface="+mj-lt"/>
                <a:ea typeface="+mn-ea"/>
                <a:cs typeface="+mn-cs"/>
              </a:defRPr>
            </a:lvl1pPr>
            <a:lvl2pPr marL="250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2pPr>
            <a:lvl3pPr marL="183805"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3pPr>
            <a:lvl4pPr marL="362606"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smtClean="0">
                <a:solidFill>
                  <a:schemeClr val="tx1">
                    <a:alpha val="99000"/>
                  </a:schemeClr>
                </a:solidFill>
                <a:latin typeface="+mn-lt"/>
                <a:ea typeface="+mn-ea"/>
                <a:cs typeface="+mn-cs"/>
              </a:defRPr>
            </a:lvl4pPr>
            <a:lvl5pPr marL="541411" marR="0" indent="0" algn="l" defTabSz="720184" rtl="0" eaLnBrk="1" fontAlgn="auto" latinLnBrk="0" hangingPunct="1">
              <a:lnSpc>
                <a:spcPct val="90000"/>
              </a:lnSpc>
              <a:spcBef>
                <a:spcPct val="20000"/>
              </a:spcBef>
              <a:spcAft>
                <a:spcPts val="0"/>
              </a:spcAft>
              <a:buClrTx/>
              <a:buSzPct val="90000"/>
              <a:buFont typeface="Arial" pitchFamily="34" charset="0"/>
              <a:buNone/>
              <a:tabLst/>
              <a:defRPr lang="en-US" sz="1575" kern="1200" spc="0" baseline="0" dirty="0">
                <a:solidFill>
                  <a:schemeClr val="tx1">
                    <a:alpha val="99000"/>
                  </a:schemeClr>
                </a:solidFill>
                <a:latin typeface="+mn-lt"/>
                <a:ea typeface="+mn-ea"/>
                <a:cs typeface="+mn-cs"/>
              </a:defRPr>
            </a:lvl5pPr>
          </a:lstStyle>
          <a:p>
            <a:pPr marL="0" marR="0" lvl="0"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720184"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868255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720184" rtl="0" eaLnBrk="1" latinLnBrk="0" hangingPunct="1">
              <a:lnSpc>
                <a:spcPct val="90000"/>
              </a:lnSpc>
              <a:spcBef>
                <a:spcPct val="0"/>
              </a:spcBef>
              <a:buNone/>
              <a:defRPr lang="en-US" sz="4332" b="0" kern="1200" cap="none" spc="-79"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7998038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6701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601200" cy="73152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408282" y="1830426"/>
            <a:ext cx="8784636" cy="1522148"/>
          </a:xfrm>
        </p:spPr>
        <p:txBody>
          <a:bodyPr/>
          <a:lstStyle>
            <a:lvl1pPr marL="0" indent="0">
              <a:buNone/>
              <a:defRPr sz="2521">
                <a:gradFill>
                  <a:gsLst>
                    <a:gs pos="1250">
                      <a:srgbClr val="000000"/>
                    </a:gs>
                    <a:gs pos="100000">
                      <a:srgbClr val="000000"/>
                    </a:gs>
                  </a:gsLst>
                  <a:lin ang="5400000" scaled="0"/>
                </a:gradFill>
                <a:latin typeface="Consolas" pitchFamily="49" charset="0"/>
                <a:cs typeface="Consolas" pitchFamily="49" charset="0"/>
              </a:defRPr>
            </a:lvl1pPr>
            <a:lvl2pPr marL="267579" indent="0">
              <a:buNone/>
              <a:defRPr>
                <a:gradFill>
                  <a:gsLst>
                    <a:gs pos="1250">
                      <a:srgbClr val="000000"/>
                    </a:gs>
                    <a:gs pos="100000">
                      <a:srgbClr val="000000"/>
                    </a:gs>
                  </a:gsLst>
                  <a:lin ang="5400000" scaled="0"/>
                </a:gradFill>
                <a:latin typeface="Consolas" pitchFamily="49" charset="0"/>
                <a:cs typeface="Consolas" pitchFamily="49" charset="0"/>
              </a:defRPr>
            </a:lvl2pPr>
            <a:lvl3pPr marL="451384" indent="0">
              <a:buNone/>
              <a:defRPr>
                <a:gradFill>
                  <a:gsLst>
                    <a:gs pos="1250">
                      <a:srgbClr val="000000"/>
                    </a:gs>
                    <a:gs pos="100000">
                      <a:srgbClr val="000000"/>
                    </a:gs>
                  </a:gsLst>
                  <a:lin ang="5400000" scaled="0"/>
                </a:gradFill>
                <a:latin typeface="Consolas" pitchFamily="49" charset="0"/>
                <a:cs typeface="Consolas" pitchFamily="49" charset="0"/>
              </a:defRPr>
            </a:lvl3pPr>
            <a:lvl4pPr marL="628937" indent="0">
              <a:buNone/>
              <a:defRPr>
                <a:gradFill>
                  <a:gsLst>
                    <a:gs pos="1250">
                      <a:srgbClr val="000000"/>
                    </a:gs>
                    <a:gs pos="100000">
                      <a:srgbClr val="000000"/>
                    </a:gs>
                  </a:gsLst>
                  <a:lin ang="5400000" scaled="0"/>
                </a:gradFill>
                <a:latin typeface="Consolas" pitchFamily="49" charset="0"/>
                <a:cs typeface="Consolas" pitchFamily="49" charset="0"/>
              </a:defRPr>
            </a:lvl4pPr>
            <a:lvl5pPr marL="8114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155395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404654"/>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10159" y="243840"/>
            <a:ext cx="8784636" cy="523670"/>
          </a:xfrm>
        </p:spPr>
        <p:txBody>
          <a:bodyPr/>
          <a:lstStyle>
            <a:lvl1pPr>
              <a:defRPr sz="3781"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408908" y="1544319"/>
            <a:ext cx="8782135" cy="1565750"/>
          </a:xfrm>
          <a:prstGeom prst="rect">
            <a:avLst/>
          </a:prstGeom>
        </p:spPr>
        <p:txBody>
          <a:bodyPr/>
          <a:lstStyle>
            <a:lvl1pPr marL="270079" indent="-2700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95146"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720212" indent="-22506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900265"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80319" indent="-18005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654802"/>
            <a:ext cx="9601201" cy="660400"/>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2836" spc="-4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05195120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599972"/>
          </a:xfrm>
        </p:spPr>
        <p:txBody>
          <a:bodyPr/>
          <a:lstStyle>
            <a:lvl1pPr>
              <a:defRPr sz="4332"/>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408908" y="1544321"/>
            <a:ext cx="8782135" cy="744306"/>
          </a:xfrm>
        </p:spPr>
        <p:txBody>
          <a:bodyPr/>
          <a:lstStyle>
            <a:lvl1pPr marL="2501" indent="0">
              <a:spcBef>
                <a:spcPts val="0"/>
              </a:spcBef>
              <a:spcAft>
                <a:spcPts val="709"/>
              </a:spcAft>
              <a:buSzPct val="80000"/>
              <a:buFont typeface="Arial" pitchFamily="34" charset="0"/>
              <a:buNone/>
              <a:defRPr sz="3151" spc="-79" baseline="0">
                <a:gradFill>
                  <a:gsLst>
                    <a:gs pos="0">
                      <a:srgbClr val="595959"/>
                    </a:gs>
                    <a:gs pos="86000">
                      <a:srgbClr val="595959"/>
                    </a:gs>
                  </a:gsLst>
                  <a:lin ang="5400000" scaled="0"/>
                </a:gradFill>
                <a:latin typeface="Segoe UI Light" pitchFamily="34" charset="0"/>
              </a:defRPr>
            </a:lvl1pPr>
            <a:lvl2pPr marL="2501" indent="0">
              <a:spcBef>
                <a:spcPts val="0"/>
              </a:spcBef>
              <a:buSzPct val="80000"/>
              <a:buFont typeface="Arial" pitchFamily="34" charset="0"/>
              <a:buNone/>
              <a:defRPr sz="1575" spc="-40" baseline="0">
                <a:gradFill>
                  <a:gsLst>
                    <a:gs pos="0">
                      <a:srgbClr val="595959"/>
                    </a:gs>
                    <a:gs pos="86000">
                      <a:srgbClr val="595959"/>
                    </a:gs>
                  </a:gsLst>
                  <a:lin ang="5400000" scaled="0"/>
                </a:gradFill>
              </a:defRPr>
            </a:lvl2pPr>
            <a:lvl3pPr marL="991585" indent="-31760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64177" indent="-27259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529266" indent="-2650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69721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heme" Target="../theme/theme10.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theme" Target="../theme/theme1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12.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theme" Target="../theme/theme13.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theme" Target="../theme/theme14.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theme" Target="../theme/theme15.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0" Type="http://schemas.openxmlformats.org/officeDocument/2006/relationships/theme" Target="../theme/theme16.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15.png"/><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microsoft.com/office/2007/relationships/hdphoto" Target="../media/hdphoto1.wdp"/></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6.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7.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theme" Target="../theme/theme8.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6876714"/>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6212464"/>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916932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6" r:id="rId29"/>
    <p:sldLayoutId id="2147483937" r:id="rId30"/>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solidFill>
            <a:schemeClr val="tx1">
              <a:alpha val="99000"/>
            </a:schemeClr>
          </a:soli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solidFill>
            <a:schemeClr val="tx1">
              <a:alpha val="99000"/>
            </a:schemeClr>
          </a:soli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solidFill>
            <a:schemeClr val="tx1">
              <a:alpha val="99000"/>
            </a:schemeClr>
          </a:soli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8966809"/>
      </p:ext>
    </p:extLst>
  </p:cSld>
  <p:clrMap bg1="dk1" tx1="lt1" bg2="dk2" tx2="lt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027" y="308813"/>
            <a:ext cx="9178974" cy="959643"/>
          </a:xfrm>
          <a:prstGeom prst="rect">
            <a:avLst/>
          </a:prstGeom>
        </p:spPr>
        <p:txBody>
          <a:bodyPr vert="horz" wrap="square" lIns="146286" tIns="91429" rIns="146286" bIns="9142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12028" y="1268458"/>
            <a:ext cx="9177147" cy="1647095"/>
          </a:xfrm>
          <a:prstGeom prst="rect">
            <a:avLst/>
          </a:prstGeom>
        </p:spPr>
        <p:txBody>
          <a:bodyPr vert="horz" wrap="square" lIns="146286" tIns="91429" rIns="146286" bIns="9142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8720325"/>
      </p:ext>
    </p:extLst>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 id="2147483971" r:id="rId19"/>
    <p:sldLayoutId id="2147483972" r:id="rId20"/>
    <p:sldLayoutId id="2147483973" r:id="rId21"/>
    <p:sldLayoutId id="2147483974" r:id="rId22"/>
    <p:sldLayoutId id="2147483975" r:id="rId23"/>
    <p:sldLayoutId id="2147483976" r:id="rId24"/>
    <p:sldLayoutId id="2147483977" r:id="rId25"/>
    <p:sldLayoutId id="2147483978" r:id="rId26"/>
    <p:sldLayoutId id="2147483979" r:id="rId27"/>
    <p:sldLayoutId id="2147483980" r:id="rId28"/>
    <p:sldLayoutId id="2147483981" r:id="rId29"/>
    <p:sldLayoutId id="2147483982" r:id="rId30"/>
    <p:sldLayoutId id="2147483983" r:id="rId31"/>
    <p:sldLayoutId id="2147483984" r:id="rId32"/>
    <p:sldLayoutId id="2147483985" r:id="rId33"/>
    <p:sldLayoutId id="2147483986" r:id="rId34"/>
    <p:sldLayoutId id="2147483987" r:id="rId35"/>
  </p:sldLayoutIdLst>
  <p:transition>
    <p:fade/>
  </p:transition>
  <p:timing>
    <p:tnLst>
      <p:par>
        <p:cTn id="1" dur="indefinite" restart="never" nodeType="tmRoot"/>
      </p:par>
    </p:tnLst>
  </p:timing>
  <p:txStyles>
    <p:titleStyle>
      <a:lvl1pPr algn="l" defTabSz="720008" rtl="0" eaLnBrk="1" latinLnBrk="0" hangingPunct="1">
        <a:lnSpc>
          <a:spcPct val="90000"/>
        </a:lnSpc>
        <a:spcBef>
          <a:spcPct val="0"/>
        </a:spcBef>
        <a:buNone/>
        <a:defRPr lang="en-US" sz="4169" b="0" kern="1200" cap="none" spc="-79"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64693" marR="0" indent="-264693" algn="l" defTabSz="720008" rtl="0" eaLnBrk="1" fontAlgn="auto" latinLnBrk="0" hangingPunct="1">
        <a:lnSpc>
          <a:spcPct val="90000"/>
        </a:lnSpc>
        <a:spcBef>
          <a:spcPct val="20000"/>
        </a:spcBef>
        <a:spcAft>
          <a:spcPts val="0"/>
        </a:spcAft>
        <a:buClrTx/>
        <a:buSzPct val="90000"/>
        <a:buFont typeface="Arial" pitchFamily="34" charset="0"/>
        <a:buChar char="•"/>
        <a:tabLst/>
        <a:defRPr sz="3011" kern="1200" spc="0" baseline="0">
          <a:gradFill>
            <a:gsLst>
              <a:gs pos="1250">
                <a:schemeClr val="tx1"/>
              </a:gs>
              <a:gs pos="100000">
                <a:schemeClr val="tx1"/>
              </a:gs>
            </a:gsLst>
            <a:lin ang="5400000" scaled="0"/>
          </a:gradFill>
          <a:latin typeface="+mj-lt"/>
          <a:ea typeface="+mn-ea"/>
          <a:cs typeface="+mn-cs"/>
        </a:defRPr>
      </a:lvl1pPr>
      <a:lvl2pPr marL="450959" marR="0" indent="-186266" algn="l" defTabSz="720008"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2pPr>
      <a:lvl3pPr marL="617618"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544" kern="1200" spc="0" baseline="0">
          <a:gradFill>
            <a:gsLst>
              <a:gs pos="1250">
                <a:schemeClr val="tx1"/>
              </a:gs>
              <a:gs pos="100000">
                <a:schemeClr val="tx1"/>
              </a:gs>
            </a:gsLst>
            <a:lin ang="5400000" scaled="0"/>
          </a:gradFill>
          <a:latin typeface="+mn-lt"/>
          <a:ea typeface="+mn-ea"/>
          <a:cs typeface="+mn-cs"/>
        </a:defRPr>
      </a:lvl3pPr>
      <a:lvl4pPr marL="794080"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gradFill>
            <a:gsLst>
              <a:gs pos="1250">
                <a:schemeClr val="tx1"/>
              </a:gs>
              <a:gs pos="100000">
                <a:schemeClr val="tx1"/>
              </a:gs>
            </a:gsLst>
            <a:lin ang="5400000" scaled="0"/>
          </a:gradFill>
          <a:latin typeface="+mn-lt"/>
          <a:ea typeface="+mn-ea"/>
          <a:cs typeface="+mn-cs"/>
        </a:defRPr>
      </a:lvl4pPr>
      <a:lvl5pPr marL="970542" marR="0" indent="-176462" algn="l" defTabSz="720008"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gradFill>
            <a:gsLst>
              <a:gs pos="1250">
                <a:schemeClr val="tx1"/>
              </a:gs>
              <a:gs pos="100000">
                <a:schemeClr val="tx1"/>
              </a:gs>
            </a:gsLst>
            <a:lin ang="5400000" scaled="0"/>
          </a:gradFill>
          <a:latin typeface="+mn-lt"/>
          <a:ea typeface="+mn-ea"/>
          <a:cs typeface="+mn-cs"/>
        </a:defRPr>
      </a:lvl5pPr>
      <a:lvl6pPr marL="1980020"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6pPr>
      <a:lvl7pPr marL="2340026"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7pPr>
      <a:lvl8pPr marL="2700029"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8pPr>
      <a:lvl9pPr marL="3060034" indent="-180002" algn="l" defTabSz="720008" rtl="0" eaLnBrk="1" latinLnBrk="0" hangingPunct="1">
        <a:spcBef>
          <a:spcPct val="20000"/>
        </a:spcBef>
        <a:buFont typeface="Arial" pitchFamily="34" charset="0"/>
        <a:buChar char="•"/>
        <a:defRPr sz="1544" kern="1200">
          <a:solidFill>
            <a:schemeClr val="tx1"/>
          </a:solidFill>
          <a:latin typeface="+mn-lt"/>
          <a:ea typeface="+mn-ea"/>
          <a:cs typeface="+mn-cs"/>
        </a:defRPr>
      </a:lvl9pPr>
    </p:bodyStyle>
    <p:otherStyle>
      <a:defPPr>
        <a:defRPr lang="en-US"/>
      </a:defPPr>
      <a:lvl1pPr marL="0" algn="l" defTabSz="720008" rtl="0" eaLnBrk="1" latinLnBrk="0" hangingPunct="1">
        <a:defRPr sz="1390" kern="1200">
          <a:solidFill>
            <a:schemeClr val="tx1"/>
          </a:solidFill>
          <a:latin typeface="+mn-lt"/>
          <a:ea typeface="+mn-ea"/>
          <a:cs typeface="+mn-cs"/>
        </a:defRPr>
      </a:lvl1pPr>
      <a:lvl2pPr marL="360003" algn="l" defTabSz="720008" rtl="0" eaLnBrk="1" latinLnBrk="0" hangingPunct="1">
        <a:defRPr sz="1390" kern="1200">
          <a:solidFill>
            <a:schemeClr val="tx1"/>
          </a:solidFill>
          <a:latin typeface="+mn-lt"/>
          <a:ea typeface="+mn-ea"/>
          <a:cs typeface="+mn-cs"/>
        </a:defRPr>
      </a:lvl2pPr>
      <a:lvl3pPr marL="720008" algn="l" defTabSz="720008" rtl="0" eaLnBrk="1" latinLnBrk="0" hangingPunct="1">
        <a:defRPr sz="1390" kern="1200">
          <a:solidFill>
            <a:schemeClr val="tx1"/>
          </a:solidFill>
          <a:latin typeface="+mn-lt"/>
          <a:ea typeface="+mn-ea"/>
          <a:cs typeface="+mn-cs"/>
        </a:defRPr>
      </a:lvl3pPr>
      <a:lvl4pPr marL="1080012" algn="l" defTabSz="720008" rtl="0" eaLnBrk="1" latinLnBrk="0" hangingPunct="1">
        <a:defRPr sz="1390" kern="1200">
          <a:solidFill>
            <a:schemeClr val="tx1"/>
          </a:solidFill>
          <a:latin typeface="+mn-lt"/>
          <a:ea typeface="+mn-ea"/>
          <a:cs typeface="+mn-cs"/>
        </a:defRPr>
      </a:lvl4pPr>
      <a:lvl5pPr marL="1440016" algn="l" defTabSz="720008" rtl="0" eaLnBrk="1" latinLnBrk="0" hangingPunct="1">
        <a:defRPr sz="1390" kern="1200">
          <a:solidFill>
            <a:schemeClr val="tx1"/>
          </a:solidFill>
          <a:latin typeface="+mn-lt"/>
          <a:ea typeface="+mn-ea"/>
          <a:cs typeface="+mn-cs"/>
        </a:defRPr>
      </a:lvl5pPr>
      <a:lvl6pPr marL="1800021" algn="l" defTabSz="720008" rtl="0" eaLnBrk="1" latinLnBrk="0" hangingPunct="1">
        <a:defRPr sz="1390" kern="1200">
          <a:solidFill>
            <a:schemeClr val="tx1"/>
          </a:solidFill>
          <a:latin typeface="+mn-lt"/>
          <a:ea typeface="+mn-ea"/>
          <a:cs typeface="+mn-cs"/>
        </a:defRPr>
      </a:lvl6pPr>
      <a:lvl7pPr marL="2160023" algn="l" defTabSz="720008" rtl="0" eaLnBrk="1" latinLnBrk="0" hangingPunct="1">
        <a:defRPr sz="1390" kern="1200">
          <a:solidFill>
            <a:schemeClr val="tx1"/>
          </a:solidFill>
          <a:latin typeface="+mn-lt"/>
          <a:ea typeface="+mn-ea"/>
          <a:cs typeface="+mn-cs"/>
        </a:defRPr>
      </a:lvl7pPr>
      <a:lvl8pPr marL="2520028" algn="l" defTabSz="720008" rtl="0" eaLnBrk="1" latinLnBrk="0" hangingPunct="1">
        <a:defRPr sz="1390" kern="1200">
          <a:solidFill>
            <a:schemeClr val="tx1"/>
          </a:solidFill>
          <a:latin typeface="+mn-lt"/>
          <a:ea typeface="+mn-ea"/>
          <a:cs typeface="+mn-cs"/>
        </a:defRPr>
      </a:lvl8pPr>
      <a:lvl9pPr marL="2880031" algn="l" defTabSz="720008" rtl="0" eaLnBrk="1" latinLnBrk="0" hangingPunct="1">
        <a:defRPr sz="139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99912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5648922"/>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3376278"/>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1871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074211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8" y="243841"/>
            <a:ext cx="8782135" cy="599972"/>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9" y="1544322"/>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453693"/>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Lst>
  <p:transition>
    <p:fade/>
  </p:transition>
  <p:timing>
    <p:tnLst>
      <p:par>
        <p:cTn id="1" dur="indefinite" restart="never" nodeType="tmRoot"/>
      </p:par>
    </p:tnLst>
  </p:timing>
  <p:txStyles>
    <p:titleStyle>
      <a:lvl1pPr algn="l" defTabSz="720214" rtl="0" eaLnBrk="1" latinLnBrk="0" hangingPunct="1">
        <a:lnSpc>
          <a:spcPct val="90000"/>
        </a:lnSpc>
        <a:spcBef>
          <a:spcPct val="0"/>
        </a:spcBef>
        <a:buNone/>
        <a:defRPr lang="en-US" sz="4332" b="0" kern="1200" cap="none" spc="-79" baseline="0" dirty="0" smtClean="0">
          <a:ln w="3175">
            <a:noFill/>
          </a:ln>
          <a:solidFill>
            <a:schemeClr val="tx1">
              <a:alpha val="99000"/>
            </a:schemeClr>
          </a:solidFill>
          <a:effectLst/>
          <a:latin typeface="+mj-lt"/>
          <a:ea typeface="+mn-ea"/>
          <a:cs typeface="Arial" charset="0"/>
        </a:defRPr>
      </a:lvl1pPr>
    </p:titleStyle>
    <p:bodyStyle>
      <a:lvl1pPr marL="267590" marR="0" indent="-267590" algn="l" defTabSz="720214" rtl="0" eaLnBrk="1" fontAlgn="auto" latinLnBrk="0" hangingPunct="1">
        <a:lnSpc>
          <a:spcPct val="90000"/>
        </a:lnSpc>
        <a:spcBef>
          <a:spcPct val="20000"/>
        </a:spcBef>
        <a:spcAft>
          <a:spcPts val="0"/>
        </a:spcAft>
        <a:buClrTx/>
        <a:buSzPct val="90000"/>
        <a:buFont typeface="Arial" pitchFamily="34" charset="0"/>
        <a:buChar char="•"/>
        <a:tabLst/>
        <a:defRPr sz="2836" kern="1200" spc="-56" baseline="0">
          <a:solidFill>
            <a:schemeClr val="tx1">
              <a:alpha val="99000"/>
            </a:schemeClr>
          </a:solidFill>
          <a:latin typeface="+mj-lt"/>
          <a:ea typeface="+mn-ea"/>
          <a:cs typeface="+mn-cs"/>
        </a:defRPr>
      </a:lvl1pPr>
      <a:lvl2pPr marL="451403" marR="0" indent="-183813" algn="l" defTabSz="72021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6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628963" algn="l"/>
        </a:tabLst>
        <a:defRPr sz="1890" kern="1200" spc="0" baseline="0">
          <a:solidFill>
            <a:schemeClr val="tx1">
              <a:alpha val="99000"/>
            </a:schemeClr>
          </a:solidFill>
          <a:latin typeface="+mn-lt"/>
          <a:ea typeface="+mn-ea"/>
          <a:cs typeface="+mn-cs"/>
        </a:defRPr>
      </a:lvl3pPr>
      <a:lvl4pPr marL="811524" marR="0" indent="-182561" algn="l" defTabSz="72021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083" marR="0" indent="-177559" algn="l" defTabSz="720214" rtl="0" eaLnBrk="1" fontAlgn="auto" latinLnBrk="0" hangingPunct="1">
        <a:lnSpc>
          <a:spcPct val="90000"/>
        </a:lnSpc>
        <a:spcBef>
          <a:spcPct val="20000"/>
        </a:spcBef>
        <a:spcAft>
          <a:spcPts val="0"/>
        </a:spcAft>
        <a:buClrTx/>
        <a:buSzPct val="90000"/>
        <a:buFont typeface="Wingdings" pitchFamily="2" charset="2"/>
        <a:buChar char=""/>
        <a:tabLst>
          <a:tab pos="989083" algn="l"/>
        </a:tabLst>
        <a:defRPr sz="1575" kern="1200" spc="0" baseline="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14" rtl="0" eaLnBrk="1" latinLnBrk="0" hangingPunct="1">
        <a:defRPr sz="1497" kern="1200">
          <a:solidFill>
            <a:schemeClr val="tx1"/>
          </a:solidFill>
          <a:latin typeface="+mn-lt"/>
          <a:ea typeface="+mn-ea"/>
          <a:cs typeface="+mn-cs"/>
        </a:defRPr>
      </a:lvl1pPr>
      <a:lvl2pPr marL="360107" algn="l" defTabSz="720214" rtl="0" eaLnBrk="1" latinLnBrk="0" hangingPunct="1">
        <a:defRPr sz="1497" kern="1200">
          <a:solidFill>
            <a:schemeClr val="tx1"/>
          </a:solidFill>
          <a:latin typeface="+mn-lt"/>
          <a:ea typeface="+mn-ea"/>
          <a:cs typeface="+mn-cs"/>
        </a:defRPr>
      </a:lvl2pPr>
      <a:lvl3pPr marL="720214" algn="l" defTabSz="720214" rtl="0" eaLnBrk="1" latinLnBrk="0" hangingPunct="1">
        <a:defRPr sz="1497" kern="1200">
          <a:solidFill>
            <a:schemeClr val="tx1"/>
          </a:solidFill>
          <a:latin typeface="+mn-lt"/>
          <a:ea typeface="+mn-ea"/>
          <a:cs typeface="+mn-cs"/>
        </a:defRPr>
      </a:lvl3pPr>
      <a:lvl4pPr marL="1080321" algn="l" defTabSz="720214" rtl="0" eaLnBrk="1" latinLnBrk="0" hangingPunct="1">
        <a:defRPr sz="1497" kern="1200">
          <a:solidFill>
            <a:schemeClr val="tx1"/>
          </a:solidFill>
          <a:latin typeface="+mn-lt"/>
          <a:ea typeface="+mn-ea"/>
          <a:cs typeface="+mn-cs"/>
        </a:defRPr>
      </a:lvl4pPr>
      <a:lvl5pPr marL="1440428" algn="l" defTabSz="720214" rtl="0" eaLnBrk="1" latinLnBrk="0" hangingPunct="1">
        <a:defRPr sz="1497" kern="1200">
          <a:solidFill>
            <a:schemeClr val="tx1"/>
          </a:solidFill>
          <a:latin typeface="+mn-lt"/>
          <a:ea typeface="+mn-ea"/>
          <a:cs typeface="+mn-cs"/>
        </a:defRPr>
      </a:lvl5pPr>
      <a:lvl6pPr marL="1800535" algn="l" defTabSz="720214" rtl="0" eaLnBrk="1" latinLnBrk="0" hangingPunct="1">
        <a:defRPr sz="1497" kern="1200">
          <a:solidFill>
            <a:schemeClr val="tx1"/>
          </a:solidFill>
          <a:latin typeface="+mn-lt"/>
          <a:ea typeface="+mn-ea"/>
          <a:cs typeface="+mn-cs"/>
        </a:defRPr>
      </a:lvl6pPr>
      <a:lvl7pPr marL="2160642" algn="l" defTabSz="720214" rtl="0" eaLnBrk="1" latinLnBrk="0" hangingPunct="1">
        <a:defRPr sz="1497" kern="1200">
          <a:solidFill>
            <a:schemeClr val="tx1"/>
          </a:solidFill>
          <a:latin typeface="+mn-lt"/>
          <a:ea typeface="+mn-ea"/>
          <a:cs typeface="+mn-cs"/>
        </a:defRPr>
      </a:lvl7pPr>
      <a:lvl8pPr marL="2520749" algn="l" defTabSz="720214" rtl="0" eaLnBrk="1" latinLnBrk="0" hangingPunct="1">
        <a:defRPr sz="1497" kern="1200">
          <a:solidFill>
            <a:schemeClr val="tx1"/>
          </a:solidFill>
          <a:latin typeface="+mn-lt"/>
          <a:ea typeface="+mn-ea"/>
          <a:cs typeface="+mn-cs"/>
        </a:defRPr>
      </a:lvl8pPr>
      <a:lvl9pPr marL="2880856" algn="l" defTabSz="720214" rtl="0" eaLnBrk="1" latinLnBrk="0" hangingPunct="1">
        <a:defRPr sz="1497"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907" y="243840"/>
            <a:ext cx="8787386"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06907" y="1560576"/>
            <a:ext cx="8787386" cy="160556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08558" y="6797383"/>
            <a:ext cx="1324858" cy="208534"/>
          </a:xfrm>
          <a:prstGeom prst="rect">
            <a:avLst/>
          </a:prstGeom>
        </p:spPr>
      </p:pic>
    </p:spTree>
    <p:extLst>
      <p:ext uri="{BB962C8B-B14F-4D97-AF65-F5344CB8AC3E}">
        <p14:creationId xmlns:p14="http://schemas.microsoft.com/office/powerpoint/2010/main" val="90549227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4049" r:id="rId17"/>
    <p:sldLayoutId id="2147484050" r:id="rId18"/>
    <p:sldLayoutId id="2147484051"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71353" indent="-271353" algn="l" defTabSz="720244" rtl="0" eaLnBrk="1" latinLnBrk="0" hangingPunct="1">
        <a:lnSpc>
          <a:spcPct val="100000"/>
        </a:lnSpc>
        <a:spcBef>
          <a:spcPts val="945"/>
        </a:spcBef>
        <a:buSzPct val="80000"/>
        <a:buFont typeface="Arial" pitchFamily="34" charset="0"/>
        <a:buChar char="•"/>
        <a:defRPr sz="2521"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31490" indent="-268852" algn="l" defTabSz="720244" rtl="0" eaLnBrk="1" latinLnBrk="0" hangingPunct="1">
        <a:lnSpc>
          <a:spcPct val="100000"/>
        </a:lnSpc>
        <a:spcBef>
          <a:spcPts val="236"/>
        </a:spcBef>
        <a:buSzPct val="80000"/>
        <a:buFont typeface="Arial" pitchFamily="34" charset="0"/>
        <a:buChar char="•"/>
        <a:defRPr sz="220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91626" indent="-271353" algn="l" defTabSz="720244" rtl="0" eaLnBrk="1" latinLnBrk="0" hangingPunct="1">
        <a:lnSpc>
          <a:spcPct val="100000"/>
        </a:lnSpc>
        <a:spcBef>
          <a:spcPts val="236"/>
        </a:spcBef>
        <a:buSzPct val="80000"/>
        <a:buFont typeface="Arial" pitchFamily="34" charset="0"/>
        <a:buChar char="•"/>
        <a:defRPr sz="189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51763" indent="-272603" algn="l" defTabSz="720244" rtl="0" eaLnBrk="1" latinLnBrk="0" hangingPunct="1">
        <a:lnSpc>
          <a:spcPct val="100000"/>
        </a:lnSpc>
        <a:spcBef>
          <a:spcPts val="236"/>
        </a:spcBef>
        <a:buSzPct val="80000"/>
        <a:buFont typeface="Arial" pitchFamily="34" charset="0"/>
        <a:buChar char="•"/>
        <a:defRPr sz="1575"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711899" indent="-265100" algn="l" defTabSz="720244" rtl="0" eaLnBrk="1" latinLnBrk="0" hangingPunct="1">
        <a:lnSpc>
          <a:spcPct val="100000"/>
        </a:lnSpc>
        <a:spcBef>
          <a:spcPts val="236"/>
        </a:spcBef>
        <a:buSzPct val="80000"/>
        <a:buFont typeface="Arial" pitchFamily="34" charset="0"/>
        <a:buChar char="•"/>
        <a:defRPr sz="1575"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414930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2084189"/>
      </p:ext>
    </p:extLst>
  </p:cSld>
  <p:clrMap bg1="dk1" tx1="lt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gradFill>
            <a:gsLst>
              <a:gs pos="1250">
                <a:schemeClr val="tx1"/>
              </a:gs>
              <a:gs pos="100000">
                <a:schemeClr val="tx1"/>
              </a:gs>
            </a:gsLst>
            <a:lin ang="5400000" scaled="0"/>
          </a:gra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gradFill>
            <a:gsLst>
              <a:gs pos="1250">
                <a:schemeClr val="tx1"/>
              </a:gs>
              <a:gs pos="100000">
                <a:schemeClr val="tx1"/>
              </a:gs>
            </a:gsLst>
            <a:lin ang="5400000" scaled="0"/>
          </a:gra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gradFill>
            <a:gsLst>
              <a:gs pos="1250">
                <a:schemeClr val="tx1"/>
              </a:gs>
              <a:gs pos="100000">
                <a:schemeClr val="tx1"/>
              </a:gs>
            </a:gsLst>
            <a:lin ang="5400000" scaled="0"/>
          </a:gra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gradFill>
            <a:gsLst>
              <a:gs pos="1250">
                <a:schemeClr val="tx1"/>
              </a:gs>
              <a:gs pos="100000">
                <a:schemeClr val="tx1"/>
              </a:gs>
            </a:gsLst>
            <a:lin ang="5400000" scaled="0"/>
          </a:gra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gradFill>
            <a:gsLst>
              <a:gs pos="1250">
                <a:schemeClr val="tx1"/>
              </a:gs>
              <a:gs pos="100000">
                <a:schemeClr val="tx1"/>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410158" y="1544321"/>
            <a:ext cx="8784636" cy="156575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707452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solidFill>
            <a:schemeClr val="tx1">
              <a:alpha val="99000"/>
            </a:schemeClr>
          </a:solidFill>
          <a:effectLst/>
          <a:latin typeface="+mj-lt"/>
          <a:ea typeface="+mn-ea"/>
          <a:cs typeface="Arial" charset="0"/>
        </a:defRPr>
      </a:lvl1pPr>
    </p:titleStyle>
    <p:bodyStyle>
      <a:lvl1pPr marL="267601" marR="0" indent="-267601" algn="l" defTabSz="720244" rtl="0" eaLnBrk="1" fontAlgn="auto" latinLnBrk="0" hangingPunct="1">
        <a:lnSpc>
          <a:spcPct val="90000"/>
        </a:lnSpc>
        <a:spcBef>
          <a:spcPct val="20000"/>
        </a:spcBef>
        <a:spcAft>
          <a:spcPts val="0"/>
        </a:spcAft>
        <a:buClrTx/>
        <a:buSzPct val="90000"/>
        <a:buFont typeface="Arial" pitchFamily="34" charset="0"/>
        <a:buChar char="•"/>
        <a:tabLst/>
        <a:defRPr sz="2836" kern="1200" spc="-55" baseline="0">
          <a:solidFill>
            <a:schemeClr val="tx1">
              <a:alpha val="99000"/>
            </a:schemeClr>
          </a:solidFill>
          <a:latin typeface="+mj-lt"/>
          <a:ea typeface="+mn-ea"/>
          <a:cs typeface="+mn-cs"/>
        </a:defRPr>
      </a:lvl1pPr>
      <a:lvl2pPr marL="451421" marR="0" indent="-183820" algn="l" defTabSz="720244" rtl="0" eaLnBrk="1" fontAlgn="auto" latinLnBrk="0" hangingPunct="1">
        <a:lnSpc>
          <a:spcPct val="90000"/>
        </a:lnSpc>
        <a:spcBef>
          <a:spcPct val="20000"/>
        </a:spcBef>
        <a:spcAft>
          <a:spcPts val="0"/>
        </a:spcAft>
        <a:buClrTx/>
        <a:buSzPct val="90000"/>
        <a:buFont typeface="Wingdings" pitchFamily="2" charset="2"/>
        <a:buChar char=""/>
        <a:tabLst/>
        <a:defRPr sz="1890" kern="1200" spc="0" baseline="0">
          <a:solidFill>
            <a:schemeClr val="tx1">
              <a:alpha val="99000"/>
            </a:schemeClr>
          </a:solidFill>
          <a:latin typeface="+mn-lt"/>
          <a:ea typeface="+mn-ea"/>
          <a:cs typeface="+mn-cs"/>
        </a:defRPr>
      </a:lvl2pPr>
      <a:lvl3pPr marL="628989"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628989" algn="l"/>
        </a:tabLst>
        <a:defRPr sz="1890" kern="1200" spc="0" baseline="0">
          <a:solidFill>
            <a:schemeClr val="tx1">
              <a:alpha val="99000"/>
            </a:schemeClr>
          </a:solidFill>
          <a:latin typeface="+mn-lt"/>
          <a:ea typeface="+mn-ea"/>
          <a:cs typeface="+mn-cs"/>
        </a:defRPr>
      </a:lvl3pPr>
      <a:lvl4pPr marL="811558" marR="0" indent="-182569" algn="l" defTabSz="720244" rtl="0" eaLnBrk="1" fontAlgn="auto" latinLnBrk="0" hangingPunct="1">
        <a:lnSpc>
          <a:spcPct val="90000"/>
        </a:lnSpc>
        <a:spcBef>
          <a:spcPct val="20000"/>
        </a:spcBef>
        <a:spcAft>
          <a:spcPts val="0"/>
        </a:spcAft>
        <a:buClrTx/>
        <a:buSzPct val="90000"/>
        <a:buFont typeface="Wingdings" pitchFamily="2" charset="2"/>
        <a:buChar char=""/>
        <a:tabLst/>
        <a:defRPr sz="1575" kern="1200" spc="0" baseline="0">
          <a:solidFill>
            <a:schemeClr val="tx1">
              <a:alpha val="99000"/>
            </a:schemeClr>
          </a:solidFill>
          <a:latin typeface="+mn-lt"/>
          <a:ea typeface="+mn-ea"/>
          <a:cs typeface="+mn-cs"/>
        </a:defRPr>
      </a:lvl4pPr>
      <a:lvl5pPr marL="989125" marR="0" indent="-177567" algn="l" defTabSz="720244" rtl="0" eaLnBrk="1" fontAlgn="auto" latinLnBrk="0" hangingPunct="1">
        <a:lnSpc>
          <a:spcPct val="90000"/>
        </a:lnSpc>
        <a:spcBef>
          <a:spcPct val="20000"/>
        </a:spcBef>
        <a:spcAft>
          <a:spcPts val="0"/>
        </a:spcAft>
        <a:buClrTx/>
        <a:buSzPct val="90000"/>
        <a:buFont typeface="Wingdings" pitchFamily="2" charset="2"/>
        <a:buChar char=""/>
        <a:tabLst>
          <a:tab pos="989125" algn="l"/>
        </a:tabLst>
        <a:defRPr sz="1575" kern="1200" spc="0" baseline="0">
          <a:solidFill>
            <a:schemeClr val="tx1">
              <a:alpha val="99000"/>
            </a:schemeClr>
          </a:soli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8907" y="243840"/>
            <a:ext cx="8782135" cy="589200"/>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408908" y="1544320"/>
            <a:ext cx="8782134" cy="157568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7928466"/>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988" r:id="rId19"/>
  </p:sldLayoutIdLst>
  <p:transition>
    <p:fade/>
  </p:transition>
  <p:timing>
    <p:tnLst>
      <p:par>
        <p:cTn id="1" dur="indefinite" restart="never" nodeType="tmRoot"/>
      </p:par>
    </p:tnLst>
  </p:timing>
  <p:txStyles>
    <p:titleStyle>
      <a:lvl1pPr algn="l" defTabSz="720244" rtl="0" eaLnBrk="1" latinLnBrk="0" hangingPunct="1">
        <a:lnSpc>
          <a:spcPct val="90000"/>
        </a:lnSpc>
        <a:spcBef>
          <a:spcPct val="0"/>
        </a:spcBef>
        <a:buNone/>
        <a:defRPr lang="en-US" sz="4254" b="0" kern="1200" cap="none" spc="-79"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62637" indent="-362637" algn="l" defTabSz="720244" rtl="0" eaLnBrk="1" latinLnBrk="0" hangingPunct="1">
        <a:lnSpc>
          <a:spcPct val="90000"/>
        </a:lnSpc>
        <a:spcBef>
          <a:spcPct val="20000"/>
        </a:spcBef>
        <a:buSzPct val="80000"/>
        <a:buFont typeface="Arial" pitchFamily="34" charset="0"/>
        <a:buChar char="•"/>
        <a:defRPr sz="2521" kern="1200">
          <a:gradFill>
            <a:gsLst>
              <a:gs pos="0">
                <a:srgbClr val="595959"/>
              </a:gs>
              <a:gs pos="86000">
                <a:srgbClr val="595959"/>
              </a:gs>
            </a:gsLst>
            <a:lin ang="5400000" scaled="0"/>
          </a:gradFill>
          <a:latin typeface="+mn-lt"/>
          <a:ea typeface="+mn-ea"/>
          <a:cs typeface="+mn-cs"/>
        </a:defRPr>
      </a:lvl1pPr>
      <a:lvl2pPr marL="674006" indent="-311368" algn="l" defTabSz="720244" rtl="0" eaLnBrk="1" latinLnBrk="0" hangingPunct="1">
        <a:lnSpc>
          <a:spcPct val="90000"/>
        </a:lnSpc>
        <a:spcBef>
          <a:spcPct val="20000"/>
        </a:spcBef>
        <a:buSzPct val="80000"/>
        <a:buFont typeface="Arial" pitchFamily="34" charset="0"/>
        <a:buChar char="•"/>
        <a:defRPr sz="2206" kern="1200">
          <a:gradFill>
            <a:gsLst>
              <a:gs pos="0">
                <a:srgbClr val="595959"/>
              </a:gs>
              <a:gs pos="86000">
                <a:srgbClr val="595959"/>
              </a:gs>
            </a:gsLst>
            <a:lin ang="5400000" scaled="0"/>
          </a:gradFill>
          <a:latin typeface="+mn-lt"/>
          <a:ea typeface="+mn-ea"/>
          <a:cs typeface="+mn-cs"/>
        </a:defRPr>
      </a:lvl2pPr>
      <a:lvl3pPr marL="991626" indent="-317620" algn="l" defTabSz="720244" rtl="0" eaLnBrk="1" latinLnBrk="0" hangingPunct="1">
        <a:lnSpc>
          <a:spcPct val="90000"/>
        </a:lnSpc>
        <a:spcBef>
          <a:spcPct val="20000"/>
        </a:spcBef>
        <a:buSzPct val="80000"/>
        <a:buFont typeface="Arial" pitchFamily="34" charset="0"/>
        <a:buChar char="•"/>
        <a:defRPr sz="1890" kern="1200">
          <a:gradFill>
            <a:gsLst>
              <a:gs pos="0">
                <a:srgbClr val="595959"/>
              </a:gs>
              <a:gs pos="86000">
                <a:srgbClr val="595959"/>
              </a:gs>
            </a:gsLst>
            <a:lin ang="5400000" scaled="0"/>
          </a:gradFill>
          <a:latin typeface="+mn-lt"/>
          <a:ea typeface="+mn-ea"/>
          <a:cs typeface="+mn-cs"/>
        </a:defRPr>
      </a:lvl3pPr>
      <a:lvl4pPr marL="1264229" indent="-272603"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4pPr>
      <a:lvl5pPr marL="1529330" indent="-265100" algn="l" defTabSz="720244" rtl="0" eaLnBrk="1" latinLnBrk="0" hangingPunct="1">
        <a:lnSpc>
          <a:spcPct val="90000"/>
        </a:lnSpc>
        <a:spcBef>
          <a:spcPct val="20000"/>
        </a:spcBef>
        <a:buSzPct val="80000"/>
        <a:buFont typeface="Arial" pitchFamily="34" charset="0"/>
        <a:buChar char="•"/>
        <a:defRPr sz="1575" kern="1200">
          <a:gradFill>
            <a:gsLst>
              <a:gs pos="0">
                <a:srgbClr val="595959"/>
              </a:gs>
              <a:gs pos="86000">
                <a:srgbClr val="595959"/>
              </a:gs>
            </a:gsLst>
            <a:lin ang="5400000" scaled="0"/>
          </a:gradFill>
          <a:latin typeface="+mn-lt"/>
          <a:ea typeface="+mn-ea"/>
          <a:cs typeface="+mn-cs"/>
        </a:defRPr>
      </a:lvl5pPr>
      <a:lvl6pPr marL="1980671"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793"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915"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1038" indent="-180061" algn="l" defTabSz="720244" rtl="0" eaLnBrk="1" latinLnBrk="0" hangingPunct="1">
        <a:spcBef>
          <a:spcPct val="20000"/>
        </a:spcBef>
        <a:buFont typeface="Arial" pitchFamily="34" charset="0"/>
        <a:buChar char="•"/>
        <a:defRPr sz="1575" kern="1200">
          <a:solidFill>
            <a:schemeClr val="tx1"/>
          </a:solidFill>
          <a:latin typeface="+mn-lt"/>
          <a:ea typeface="+mn-ea"/>
          <a:cs typeface="+mn-cs"/>
        </a:defRPr>
      </a:lvl9pPr>
    </p:bodyStyle>
    <p:otherStyle>
      <a:defPPr>
        <a:defRPr lang="en-US"/>
      </a:defPPr>
      <a:lvl1pPr marL="0" algn="l" defTabSz="720244" rtl="0" eaLnBrk="1" latinLnBrk="0" hangingPunct="1">
        <a:defRPr sz="1418" kern="1200">
          <a:solidFill>
            <a:schemeClr val="tx1"/>
          </a:solidFill>
          <a:latin typeface="+mn-lt"/>
          <a:ea typeface="+mn-ea"/>
          <a:cs typeface="+mn-cs"/>
        </a:defRPr>
      </a:lvl1pPr>
      <a:lvl2pPr marL="360122" algn="l" defTabSz="720244" rtl="0" eaLnBrk="1" latinLnBrk="0" hangingPunct="1">
        <a:defRPr sz="1418" kern="1200">
          <a:solidFill>
            <a:schemeClr val="tx1"/>
          </a:solidFill>
          <a:latin typeface="+mn-lt"/>
          <a:ea typeface="+mn-ea"/>
          <a:cs typeface="+mn-cs"/>
        </a:defRPr>
      </a:lvl2pPr>
      <a:lvl3pPr marL="720244" algn="l" defTabSz="720244" rtl="0" eaLnBrk="1" latinLnBrk="0" hangingPunct="1">
        <a:defRPr sz="1418" kern="1200">
          <a:solidFill>
            <a:schemeClr val="tx1"/>
          </a:solidFill>
          <a:latin typeface="+mn-lt"/>
          <a:ea typeface="+mn-ea"/>
          <a:cs typeface="+mn-cs"/>
        </a:defRPr>
      </a:lvl3pPr>
      <a:lvl4pPr marL="1080366" algn="l" defTabSz="720244" rtl="0" eaLnBrk="1" latinLnBrk="0" hangingPunct="1">
        <a:defRPr sz="1418" kern="1200">
          <a:solidFill>
            <a:schemeClr val="tx1"/>
          </a:solidFill>
          <a:latin typeface="+mn-lt"/>
          <a:ea typeface="+mn-ea"/>
          <a:cs typeface="+mn-cs"/>
        </a:defRPr>
      </a:lvl4pPr>
      <a:lvl5pPr marL="1440488" algn="l" defTabSz="720244" rtl="0" eaLnBrk="1" latinLnBrk="0" hangingPunct="1">
        <a:defRPr sz="1418" kern="1200">
          <a:solidFill>
            <a:schemeClr val="tx1"/>
          </a:solidFill>
          <a:latin typeface="+mn-lt"/>
          <a:ea typeface="+mn-ea"/>
          <a:cs typeface="+mn-cs"/>
        </a:defRPr>
      </a:lvl5pPr>
      <a:lvl6pPr marL="1800611" algn="l" defTabSz="720244" rtl="0" eaLnBrk="1" latinLnBrk="0" hangingPunct="1">
        <a:defRPr sz="1418" kern="1200">
          <a:solidFill>
            <a:schemeClr val="tx1"/>
          </a:solidFill>
          <a:latin typeface="+mn-lt"/>
          <a:ea typeface="+mn-ea"/>
          <a:cs typeface="+mn-cs"/>
        </a:defRPr>
      </a:lvl6pPr>
      <a:lvl7pPr marL="2160732" algn="l" defTabSz="720244" rtl="0" eaLnBrk="1" latinLnBrk="0" hangingPunct="1">
        <a:defRPr sz="1418" kern="1200">
          <a:solidFill>
            <a:schemeClr val="tx1"/>
          </a:solidFill>
          <a:latin typeface="+mn-lt"/>
          <a:ea typeface="+mn-ea"/>
          <a:cs typeface="+mn-cs"/>
        </a:defRPr>
      </a:lvl7pPr>
      <a:lvl8pPr marL="2520854" algn="l" defTabSz="720244" rtl="0" eaLnBrk="1" latinLnBrk="0" hangingPunct="1">
        <a:defRPr sz="1418" kern="1200">
          <a:solidFill>
            <a:schemeClr val="tx1"/>
          </a:solidFill>
          <a:latin typeface="+mn-lt"/>
          <a:ea typeface="+mn-ea"/>
          <a:cs typeface="+mn-cs"/>
        </a:defRPr>
      </a:lvl8pPr>
      <a:lvl9pPr marL="2880977" algn="l" defTabSz="720244" rtl="0" eaLnBrk="1" latinLnBrk="0" hangingPunct="1">
        <a:defRPr sz="14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xml"/><Relationship Id="rId1" Type="http://schemas.openxmlformats.org/officeDocument/2006/relationships/slideLayout" Target="../slideLayouts/slideLayout10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28.xml.rels><?xml version="1.0" encoding="UTF-8" standalone="yes"?>
<Relationships xmlns="http://schemas.openxmlformats.org/package/2006/relationships"><Relationship Id="rId3" Type="http://schemas.openxmlformats.org/officeDocument/2006/relationships/hyperlink" Target="http://www.windowsazure.com/en-us/pricing/details/web-sites/" TargetMode="External"/><Relationship Id="rId2" Type="http://schemas.openxmlformats.org/officeDocument/2006/relationships/notesSlide" Target="../notesSlides/notesSlide15.xml"/><Relationship Id="rId1" Type="http://schemas.openxmlformats.org/officeDocument/2006/relationships/slideLayout" Target="../slideLayouts/slideLayout104.xml"/><Relationship Id="rId5" Type="http://schemas.openxmlformats.org/officeDocument/2006/relationships/hyperlink" Target="http://www.windowsazure.com/en-us/pricing/details/data-transfers/" TargetMode="External"/><Relationship Id="rId4" Type="http://schemas.openxmlformats.org/officeDocument/2006/relationships/hyperlink" Target="http://www.windowsazure.com/en-us/pricing/details/sql-databas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3" Type="http://schemas.openxmlformats.org/officeDocument/2006/relationships/hyperlink" Target="http://www.windowsazure.com/en-us/pricing/details/sql-database/" TargetMode="External"/><Relationship Id="rId2" Type="http://schemas.openxmlformats.org/officeDocument/2006/relationships/notesSlide" Target="../notesSlides/notesSlide17.xml"/><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04.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0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hyperlink" Target="http://www.windowsazure.com/en-us/develop/net/how-to-guides/access-control/" TargetMode="External"/><Relationship Id="rId2" Type="http://schemas.openxmlformats.org/officeDocument/2006/relationships/notesSlide" Target="../notesSlides/notesSlide21.xml"/><Relationship Id="rId1" Type="http://schemas.openxmlformats.org/officeDocument/2006/relationships/slideLayout" Target="../slideLayouts/slideLayout104.xml"/><Relationship Id="rId5" Type="http://schemas.openxmlformats.org/officeDocument/2006/relationships/hyperlink" Target="http://msdn.microsoft.com/en-us/library/hh446535.aspx" TargetMode="Externa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microsoft.com/office/2007/relationships/hdphoto" Target="../media/hdphoto7.wdp"/><Relationship Id="rId2" Type="http://schemas.openxmlformats.org/officeDocument/2006/relationships/notesSlide" Target="../notesSlides/notesSlide22.xml"/><Relationship Id="rId1" Type="http://schemas.openxmlformats.org/officeDocument/2006/relationships/slideLayout" Target="../slideLayouts/slideLayout104.xml"/><Relationship Id="rId6" Type="http://schemas.openxmlformats.org/officeDocument/2006/relationships/image" Target="../media/image72.png"/><Relationship Id="rId11" Type="http://schemas.openxmlformats.org/officeDocument/2006/relationships/image" Target="../media/image75.png"/><Relationship Id="rId5" Type="http://schemas.openxmlformats.org/officeDocument/2006/relationships/image" Target="../media/image71.png"/><Relationship Id="rId10" Type="http://schemas.microsoft.com/office/2007/relationships/hdphoto" Target="../media/hdphoto8.wdp"/><Relationship Id="rId4" Type="http://schemas.microsoft.com/office/2007/relationships/hdphoto" Target="../media/hdphoto6.wdp"/><Relationship Id="rId9"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brightpattern.com/2013/clearest-explanation-yet-of-saas-paas-iaas/" TargetMode="External"/><Relationship Id="rId1" Type="http://schemas.openxmlformats.org/officeDocument/2006/relationships/slideLayout" Target="../slideLayouts/slideLayout10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hyperlink" Target="http://blogs.msdn.com/b/jmeier/" TargetMode="External"/><Relationship Id="rId1" Type="http://schemas.openxmlformats.org/officeDocument/2006/relationships/slideLayout" Target="../slideLayouts/slideLayout10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4.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4.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06.xml"/><Relationship Id="rId5" Type="http://schemas.openxmlformats.org/officeDocument/2006/relationships/image" Target="../media/image80.pn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106.xml"/><Relationship Id="rId4" Type="http://schemas.microsoft.com/office/2007/relationships/hdphoto" Target="../media/hdphoto9.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0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7.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7.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7.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windowsazure.com/en-us/develop/net/how-to-guides/table-services/" TargetMode="External"/><Relationship Id="rId1" Type="http://schemas.openxmlformats.org/officeDocument/2006/relationships/slideLayout" Target="../slideLayouts/slideLayout117.xml"/></Relationships>
</file>

<file path=ppt/slides/_rels/slide66.xml.rels><?xml version="1.0" encoding="UTF-8" standalone="yes"?>
<Relationships xmlns="http://schemas.openxmlformats.org/package/2006/relationships"><Relationship Id="rId3" Type="http://schemas.openxmlformats.org/officeDocument/2006/relationships/hyperlink" Target="http://www.windowsazure.com/en-us/develop/net/how-to-guides/table-services/" TargetMode="External"/><Relationship Id="rId2" Type="http://schemas.openxmlformats.org/officeDocument/2006/relationships/image" Target="../media/image86.png"/><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3" Type="http://schemas.openxmlformats.org/officeDocument/2006/relationships/hyperlink" Target="http://blogs.msdn.com/b/windowsazure/archive/2012/11/02/windows-azure-s-flat-network-storage-and-2012-scalability-targets.aspx" TargetMode="External"/><Relationship Id="rId2" Type="http://schemas.openxmlformats.org/officeDocument/2006/relationships/hyperlink" Target="http://msdn.microsoft.com/en-us/library/windowsazure/dd179338.aspx" TargetMode="External"/><Relationship Id="rId1" Type="http://schemas.openxmlformats.org/officeDocument/2006/relationships/slideLayout" Target="../slideLayouts/slideLayout11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7.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hyperlink" Target="http://www.windowsazure.com/en-us/develop/net/how-to-guides/table-services/" TargetMode="Externa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06.xml"/><Relationship Id="rId5" Type="http://schemas.openxmlformats.org/officeDocument/2006/relationships/image" Target="../media/image80.png"/><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6.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4.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04.xml"/><Relationship Id="rId4" Type="http://schemas.openxmlformats.org/officeDocument/2006/relationships/hyperlink" Target="http://tfs.visualstudio.com/en-us/feature-tour.aspx#Section2"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04.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04.xml"/></Relationships>
</file>

<file path=ppt/slides/_rels/slide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7.xml.rels><?xml version="1.0" encoding="UTF-8" standalone="yes"?>
<Relationships xmlns="http://schemas.openxmlformats.org/package/2006/relationships"><Relationship Id="rId2" Type="http://schemas.openxmlformats.org/officeDocument/2006/relationships/hyperlink" Target="http://en.wikipedia.org/wiki/CAP_theorem" TargetMode="External"/><Relationship Id="rId1" Type="http://schemas.openxmlformats.org/officeDocument/2006/relationships/slideLayout" Target="../slideLayouts/slideLayout117.xml"/></Relationships>
</file>

<file path=ppt/slides/_rels/slide88.xml.rels><?xml version="1.0" encoding="UTF-8" standalone="yes"?>
<Relationships xmlns="http://schemas.openxmlformats.org/package/2006/relationships"><Relationship Id="rId2" Type="http://schemas.openxmlformats.org/officeDocument/2006/relationships/hyperlink" Target="http://www.infoq.com/articles/cap-twelve-years-later-how-the-rules-have-changed" TargetMode="External"/><Relationship Id="rId1" Type="http://schemas.openxmlformats.org/officeDocument/2006/relationships/slideLayout" Target="../slideLayouts/slideLayout11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2752901"/>
            <a:ext cx="8787386" cy="1354089"/>
          </a:xfrm>
        </p:spPr>
        <p:txBody>
          <a:bodyPr/>
          <a:lstStyle/>
          <a:p>
            <a:r>
              <a:rPr lang="en-US" dirty="0" smtClean="0"/>
              <a:t>Windows Azure</a:t>
            </a:r>
            <a:r>
              <a:rPr lang="en-US" dirty="0"/>
              <a:t/>
            </a:r>
            <a:br>
              <a:rPr lang="en-US" dirty="0"/>
            </a:br>
            <a:r>
              <a:rPr lang="en-US" sz="3600" dirty="0" smtClean="0"/>
              <a:t>… everything you wanted to know (or should)</a:t>
            </a:r>
            <a:endParaRPr lang="en-US" dirty="0"/>
          </a:p>
        </p:txBody>
      </p:sp>
      <p:sp>
        <p:nvSpPr>
          <p:cNvPr id="3" name="Text Placeholder 2"/>
          <p:cNvSpPr>
            <a:spLocks noGrp="1"/>
          </p:cNvSpPr>
          <p:nvPr>
            <p:ph type="body" sz="quarter" idx="11"/>
          </p:nvPr>
        </p:nvSpPr>
        <p:spPr>
          <a:xfrm>
            <a:off x="408908" y="4584192"/>
            <a:ext cx="4296406" cy="1355756"/>
          </a:xfrm>
        </p:spPr>
        <p:txBody>
          <a:bodyPr/>
          <a:lstStyle/>
          <a:p>
            <a:r>
              <a:rPr lang="en-US" dirty="0" smtClean="0"/>
              <a:t>Scott Decker</a:t>
            </a:r>
          </a:p>
          <a:p>
            <a:r>
              <a:rPr lang="en-US" dirty="0" smtClean="0"/>
              <a:t>Robert Greiner</a:t>
            </a:r>
          </a:p>
          <a:p>
            <a:r>
              <a:rPr lang="en-US" dirty="0" smtClean="0"/>
              <a:t>Craig Smitham</a:t>
            </a:r>
          </a:p>
          <a:p>
            <a:r>
              <a:rPr lang="en-US" dirty="0" smtClean="0"/>
              <a:t>Nick Stephens</a:t>
            </a:r>
          </a:p>
        </p:txBody>
      </p:sp>
    </p:spTree>
    <p:extLst>
      <p:ext uri="{BB962C8B-B14F-4D97-AF65-F5344CB8AC3E}">
        <p14:creationId xmlns:p14="http://schemas.microsoft.com/office/powerpoint/2010/main" val="78969386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Cloud Services</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Nick Stephens</a:t>
            </a:r>
          </a:p>
        </p:txBody>
      </p:sp>
    </p:spTree>
    <p:extLst>
      <p:ext uri="{BB962C8B-B14F-4D97-AF65-F5344CB8AC3E}">
        <p14:creationId xmlns:p14="http://schemas.microsoft.com/office/powerpoint/2010/main" val="26774864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Cloud Services</a:t>
            </a:r>
            <a:endParaRPr lang="en-US" dirty="0"/>
          </a:p>
        </p:txBody>
      </p:sp>
      <p:sp>
        <p:nvSpPr>
          <p:cNvPr id="3" name="Content Placeholder 2"/>
          <p:cNvSpPr>
            <a:spLocks noGrp="1"/>
          </p:cNvSpPr>
          <p:nvPr>
            <p:ph sz="quarter" idx="10"/>
          </p:nvPr>
        </p:nvSpPr>
        <p:spPr>
          <a:xfrm>
            <a:off x="408908" y="1561254"/>
            <a:ext cx="8787386" cy="387927"/>
          </a:xfrm>
        </p:spPr>
        <p:txBody>
          <a:bodyPr/>
          <a:lstStyle/>
          <a:p>
            <a:r>
              <a:rPr lang="en-US" dirty="0" smtClean="0"/>
              <a:t>Cloud Services are deployments to Azure </a:t>
            </a:r>
            <a:r>
              <a:rPr lang="en-US" dirty="0" err="1" smtClean="0"/>
              <a:t>PaaS</a:t>
            </a:r>
            <a:endParaRPr lang="en-US" dirty="0" smtClean="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b="21656"/>
          <a:stretch/>
        </p:blipFill>
        <p:spPr>
          <a:xfrm>
            <a:off x="4038600" y="2662523"/>
            <a:ext cx="3962400" cy="267147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3423088"/>
            <a:ext cx="845078" cy="685800"/>
          </a:xfrm>
          <a:prstGeom prst="rect">
            <a:avLst/>
          </a:prstGeom>
        </p:spPr>
      </p:pic>
      <p:sp>
        <p:nvSpPr>
          <p:cNvPr id="13" name="TextBox 12"/>
          <p:cNvSpPr txBox="1"/>
          <p:nvPr/>
        </p:nvSpPr>
        <p:spPr>
          <a:xfrm>
            <a:off x="1396168" y="3544389"/>
            <a:ext cx="979435"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Code</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
        <p:nvSpPr>
          <p:cNvPr id="14" name="TextBox 13"/>
          <p:cNvSpPr txBox="1"/>
          <p:nvPr/>
        </p:nvSpPr>
        <p:spPr>
          <a:xfrm>
            <a:off x="667604" y="4495800"/>
            <a:ext cx="2436564"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gradFill>
                  <a:gsLst>
                    <a:gs pos="0">
                      <a:srgbClr val="292929">
                        <a:lumMod val="90000"/>
                        <a:lumOff val="10000"/>
                      </a:srgbClr>
                    </a:gs>
                    <a:gs pos="86000">
                      <a:srgbClr val="292929">
                        <a:lumMod val="90000"/>
                        <a:lumOff val="10000"/>
                      </a:srgbClr>
                    </a:gs>
                  </a:gsLst>
                  <a:lin ang="5400000" scaled="0"/>
                </a:gradFill>
              </a:rPr>
              <a:t>Configuration</a:t>
            </a:r>
            <a:endParaRPr lang="en-US" sz="3200" dirty="0">
              <a:gradFill>
                <a:gsLst>
                  <a:gs pos="0">
                    <a:srgbClr val="292929">
                      <a:lumMod val="90000"/>
                      <a:lumOff val="10000"/>
                    </a:srgbClr>
                  </a:gs>
                  <a:gs pos="86000">
                    <a:srgbClr val="292929">
                      <a:lumMod val="90000"/>
                      <a:lumOff val="10000"/>
                    </a:srgbClr>
                  </a:gs>
                </a:gsLst>
                <a:lin ang="5400000" scaled="0"/>
              </a:gradFill>
            </a:endParaRPr>
          </a:p>
        </p:txBody>
      </p:sp>
      <p:sp>
        <p:nvSpPr>
          <p:cNvPr id="17" name="Right Arrow 16"/>
          <p:cNvSpPr/>
          <p:nvPr/>
        </p:nvSpPr>
        <p:spPr bwMode="auto">
          <a:xfrm>
            <a:off x="2624235" y="3544389"/>
            <a:ext cx="1371600" cy="45128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8" name="Right Arrow 17"/>
          <p:cNvSpPr/>
          <p:nvPr/>
        </p:nvSpPr>
        <p:spPr bwMode="auto">
          <a:xfrm>
            <a:off x="3157819" y="4487710"/>
            <a:ext cx="838016" cy="451288"/>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63900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t>
            </a:r>
            <a:r>
              <a:rPr lang="en-US" dirty="0" smtClean="0"/>
              <a:t>Services - Code</a:t>
            </a:r>
            <a:endParaRPr lang="en-US" dirty="0"/>
          </a:p>
        </p:txBody>
      </p:sp>
      <p:sp>
        <p:nvSpPr>
          <p:cNvPr id="3" name="Content Placeholder 2"/>
          <p:cNvSpPr>
            <a:spLocks noGrp="1"/>
          </p:cNvSpPr>
          <p:nvPr>
            <p:ph sz="quarter" idx="10"/>
          </p:nvPr>
        </p:nvSpPr>
        <p:spPr>
          <a:xfrm>
            <a:off x="408908" y="1561254"/>
            <a:ext cx="8787386" cy="3786421"/>
          </a:xfrm>
        </p:spPr>
        <p:txBody>
          <a:bodyPr/>
          <a:lstStyle/>
          <a:p>
            <a:r>
              <a:rPr lang="en-US" dirty="0" smtClean="0"/>
              <a:t>Two types of Roles</a:t>
            </a:r>
          </a:p>
          <a:p>
            <a:pPr lvl="1"/>
            <a:r>
              <a:rPr lang="en-US" dirty="0" smtClean="0"/>
              <a:t>Web Role</a:t>
            </a:r>
          </a:p>
          <a:p>
            <a:pPr lvl="1"/>
            <a:r>
              <a:rPr lang="en-US" dirty="0" smtClean="0"/>
              <a:t>Worker Role</a:t>
            </a:r>
          </a:p>
          <a:p>
            <a:pPr lvl="1"/>
            <a:endParaRPr lang="en-US" dirty="0"/>
          </a:p>
          <a:p>
            <a:r>
              <a:rPr lang="en-US" dirty="0" smtClean="0"/>
              <a:t>Web Role</a:t>
            </a:r>
          </a:p>
          <a:p>
            <a:pPr lvl="1"/>
            <a:r>
              <a:rPr lang="en-US" dirty="0" smtClean="0"/>
              <a:t>IIS Web Server</a:t>
            </a:r>
          </a:p>
          <a:p>
            <a:pPr lvl="1"/>
            <a:r>
              <a:rPr lang="en-US" dirty="0" smtClean="0"/>
              <a:t>Host Web Front End or API layer</a:t>
            </a:r>
          </a:p>
          <a:p>
            <a:pPr lvl="1"/>
            <a:r>
              <a:rPr lang="en-US" dirty="0" smtClean="0"/>
              <a:t>Public endpoints are </a:t>
            </a:r>
            <a:br>
              <a:rPr lang="en-US" dirty="0" smtClean="0"/>
            </a:br>
            <a:r>
              <a:rPr lang="en-US" dirty="0" smtClean="0"/>
              <a:t>load balanced</a:t>
            </a:r>
          </a:p>
          <a:p>
            <a:pPr lvl="1"/>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3259" y="2362200"/>
            <a:ext cx="3942017" cy="3665616"/>
          </a:xfrm>
          <a:prstGeom prst="rect">
            <a:avLst/>
          </a:prstGeom>
        </p:spPr>
      </p:pic>
    </p:spTree>
    <p:extLst>
      <p:ext uri="{BB962C8B-B14F-4D97-AF65-F5344CB8AC3E}">
        <p14:creationId xmlns:p14="http://schemas.microsoft.com/office/powerpoint/2010/main" val="416126843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t>
            </a:r>
            <a:r>
              <a:rPr lang="en-US" dirty="0" smtClean="0"/>
              <a:t>Services - Code</a:t>
            </a:r>
            <a:endParaRPr lang="en-US" dirty="0"/>
          </a:p>
        </p:txBody>
      </p:sp>
      <p:sp>
        <p:nvSpPr>
          <p:cNvPr id="3" name="Content Placeholder 2"/>
          <p:cNvSpPr>
            <a:spLocks noGrp="1"/>
          </p:cNvSpPr>
          <p:nvPr>
            <p:ph sz="quarter" idx="10"/>
          </p:nvPr>
        </p:nvSpPr>
        <p:spPr>
          <a:xfrm>
            <a:off x="408908" y="1561254"/>
            <a:ext cx="8787386" cy="1386020"/>
          </a:xfrm>
        </p:spPr>
        <p:txBody>
          <a:bodyPr/>
          <a:lstStyle/>
          <a:p>
            <a:r>
              <a:rPr lang="en-US" dirty="0" smtClean="0"/>
              <a:t>Worker Roles</a:t>
            </a:r>
          </a:p>
          <a:p>
            <a:pPr lvl="1"/>
            <a:r>
              <a:rPr lang="en-US" dirty="0" smtClean="0"/>
              <a:t>“Console App” that infinitely processes tasks</a:t>
            </a:r>
          </a:p>
          <a:p>
            <a:pPr lvl="2"/>
            <a:r>
              <a:rPr lang="en-US" dirty="0" smtClean="0"/>
              <a:t>Usually setup to read from queue</a:t>
            </a:r>
          </a:p>
          <a:p>
            <a:pPr lvl="2"/>
            <a:r>
              <a:rPr lang="en-US" dirty="0" smtClean="0"/>
              <a:t>Host asynchronous “Deferred Processor”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3276600"/>
            <a:ext cx="5258939" cy="3155364"/>
          </a:xfrm>
          <a:prstGeom prst="rect">
            <a:avLst/>
          </a:prstGeom>
        </p:spPr>
      </p:pic>
    </p:spTree>
    <p:extLst>
      <p:ext uri="{BB962C8B-B14F-4D97-AF65-F5344CB8AC3E}">
        <p14:creationId xmlns:p14="http://schemas.microsoft.com/office/powerpoint/2010/main" val="249165411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Configuration</a:t>
            </a:r>
            <a:endParaRPr lang="en-US" dirty="0"/>
          </a:p>
        </p:txBody>
      </p:sp>
      <p:sp>
        <p:nvSpPr>
          <p:cNvPr id="3" name="Content Placeholder 2"/>
          <p:cNvSpPr>
            <a:spLocks noGrp="1"/>
          </p:cNvSpPr>
          <p:nvPr>
            <p:ph sz="quarter" idx="10"/>
          </p:nvPr>
        </p:nvSpPr>
        <p:spPr>
          <a:xfrm>
            <a:off x="408908" y="1561254"/>
            <a:ext cx="8787386" cy="4645502"/>
          </a:xfrm>
        </p:spPr>
        <p:txBody>
          <a:bodyPr/>
          <a:lstStyle/>
          <a:p>
            <a:r>
              <a:rPr lang="en-US" dirty="0" smtClean="0"/>
              <a:t>Defines settings for Cloud Service</a:t>
            </a:r>
          </a:p>
          <a:p>
            <a:pPr lvl="1"/>
            <a:r>
              <a:rPr lang="en-US" dirty="0" smtClean="0"/>
              <a:t>Type, size, and instance count of roles</a:t>
            </a:r>
          </a:p>
          <a:p>
            <a:pPr lvl="2"/>
            <a:r>
              <a:rPr lang="en-US" dirty="0" smtClean="0"/>
              <a:t>Ex, 1 Medium Web Role </a:t>
            </a:r>
            <a:br>
              <a:rPr lang="en-US" dirty="0" smtClean="0"/>
            </a:br>
            <a:r>
              <a:rPr lang="en-US" dirty="0" smtClean="0"/>
              <a:t>and 2 Small Worker Roles</a:t>
            </a:r>
          </a:p>
          <a:p>
            <a:pPr lvl="2"/>
            <a:endParaRPr lang="en-US" dirty="0" smtClean="0"/>
          </a:p>
          <a:p>
            <a:pPr lvl="1"/>
            <a:r>
              <a:rPr lang="en-US" dirty="0" smtClean="0"/>
              <a:t>Endpoints of application</a:t>
            </a:r>
          </a:p>
          <a:p>
            <a:pPr lvl="2"/>
            <a:r>
              <a:rPr lang="en-US" dirty="0" smtClean="0"/>
              <a:t>HTTP, HTTPS, TCP, etc.</a:t>
            </a:r>
          </a:p>
          <a:p>
            <a:pPr lvl="2"/>
            <a:endParaRPr lang="en-US" dirty="0" smtClean="0"/>
          </a:p>
          <a:p>
            <a:pPr lvl="1"/>
            <a:r>
              <a:rPr lang="en-US" dirty="0" smtClean="0"/>
              <a:t>Certificates</a:t>
            </a:r>
          </a:p>
          <a:p>
            <a:pPr lvl="2"/>
            <a:r>
              <a:rPr lang="en-US" dirty="0" smtClean="0"/>
              <a:t>SSL, etc.</a:t>
            </a:r>
          </a:p>
          <a:p>
            <a:pPr lvl="2"/>
            <a:endParaRPr lang="en-US" dirty="0" smtClean="0"/>
          </a:p>
          <a:p>
            <a:pPr lvl="1"/>
            <a:r>
              <a:rPr lang="en-US" dirty="0" smtClean="0"/>
              <a:t>In-Role Caching</a:t>
            </a:r>
          </a:p>
          <a:p>
            <a:pPr lvl="2"/>
            <a:r>
              <a:rPr lang="en-US" dirty="0" smtClean="0"/>
              <a:t>Cache shared within </a:t>
            </a:r>
            <a:br>
              <a:rPr lang="en-US" dirty="0" smtClean="0"/>
            </a:br>
            <a:r>
              <a:rPr lang="en-US" dirty="0" smtClean="0"/>
              <a:t>Cloud Service</a:t>
            </a:r>
            <a:endParaRPr lang="en-US" dirty="0"/>
          </a:p>
        </p:txBody>
      </p:sp>
      <p:pic>
        <p:nvPicPr>
          <p:cNvPr id="10" name="Picture 9"/>
          <p:cNvPicPr>
            <a:picLocks noChangeAspect="1"/>
          </p:cNvPicPr>
          <p:nvPr/>
        </p:nvPicPr>
        <p:blipFill>
          <a:blip r:embed="rId3"/>
          <a:stretch>
            <a:fillRect/>
          </a:stretch>
        </p:blipFill>
        <p:spPr>
          <a:xfrm>
            <a:off x="3962400" y="3876675"/>
            <a:ext cx="5044348" cy="2828925"/>
          </a:xfrm>
          <a:prstGeom prst="rect">
            <a:avLst/>
          </a:prstGeom>
        </p:spPr>
      </p:pic>
    </p:spTree>
    <p:extLst>
      <p:ext uri="{BB962C8B-B14F-4D97-AF65-F5344CB8AC3E}">
        <p14:creationId xmlns:p14="http://schemas.microsoft.com/office/powerpoint/2010/main" val="24116580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Configuration</a:t>
            </a:r>
            <a:endParaRPr lang="en-US" dirty="0"/>
          </a:p>
        </p:txBody>
      </p:sp>
      <p:sp>
        <p:nvSpPr>
          <p:cNvPr id="3" name="Content Placeholder 2"/>
          <p:cNvSpPr>
            <a:spLocks noGrp="1"/>
          </p:cNvSpPr>
          <p:nvPr>
            <p:ph sz="quarter" idx="10"/>
          </p:nvPr>
        </p:nvSpPr>
        <p:spPr>
          <a:xfrm>
            <a:off x="408908" y="1561254"/>
            <a:ext cx="8787386" cy="3747308"/>
          </a:xfrm>
        </p:spPr>
        <p:txBody>
          <a:bodyPr/>
          <a:lstStyle/>
          <a:p>
            <a:r>
              <a:rPr lang="en-US" dirty="0" smtClean="0"/>
              <a:t>Also defines version of Windows Server to run</a:t>
            </a:r>
          </a:p>
          <a:p>
            <a:pPr lvl="1"/>
            <a:r>
              <a:rPr lang="en-US" dirty="0" smtClean="0"/>
              <a:t>OS Family</a:t>
            </a:r>
          </a:p>
          <a:p>
            <a:pPr lvl="2"/>
            <a:r>
              <a:rPr lang="en-US" dirty="0" smtClean="0"/>
              <a:t>1 - </a:t>
            </a:r>
            <a:r>
              <a:rPr lang="en-US" dirty="0"/>
              <a:t>Windows Server 2008 </a:t>
            </a:r>
            <a:r>
              <a:rPr lang="en-US" dirty="0" smtClean="0"/>
              <a:t>SP2, .NET 3.5/4.0 only</a:t>
            </a:r>
          </a:p>
          <a:p>
            <a:pPr lvl="2"/>
            <a:r>
              <a:rPr lang="en-US" dirty="0" smtClean="0"/>
              <a:t>2 - </a:t>
            </a:r>
            <a:r>
              <a:rPr lang="en-US" dirty="0"/>
              <a:t>Windows Server 2008 </a:t>
            </a:r>
            <a:r>
              <a:rPr lang="en-US" dirty="0" smtClean="0"/>
              <a:t>R2, .NET 3.5/4.0</a:t>
            </a:r>
          </a:p>
          <a:p>
            <a:pPr lvl="2"/>
            <a:r>
              <a:rPr lang="en-US" dirty="0" smtClean="0"/>
              <a:t>3 - </a:t>
            </a:r>
            <a:r>
              <a:rPr lang="en-US" dirty="0"/>
              <a:t>Windows Server </a:t>
            </a:r>
            <a:r>
              <a:rPr lang="en-US" dirty="0" smtClean="0"/>
              <a:t>2012, .NET 4.0/4.5</a:t>
            </a:r>
          </a:p>
          <a:p>
            <a:pPr lvl="1"/>
            <a:r>
              <a:rPr lang="en-US" dirty="0" smtClean="0"/>
              <a:t>OS Version</a:t>
            </a:r>
          </a:p>
          <a:p>
            <a:pPr lvl="2"/>
            <a:r>
              <a:rPr lang="en-US" dirty="0" smtClean="0"/>
              <a:t>MSRC Patch number, ex 2.11</a:t>
            </a:r>
          </a:p>
          <a:p>
            <a:pPr lvl="2"/>
            <a:r>
              <a:rPr lang="en-US" dirty="0" smtClean="0"/>
              <a:t>Defaults to </a:t>
            </a:r>
            <a:r>
              <a:rPr lang="en-US" b="1" dirty="0" smtClean="0"/>
              <a:t>“*”</a:t>
            </a:r>
            <a:r>
              <a:rPr lang="en-US" dirty="0" smtClean="0"/>
              <a:t>, automatic application of patches</a:t>
            </a:r>
            <a:endParaRPr lang="en-US" dirty="0"/>
          </a:p>
          <a:p>
            <a:pPr lvl="2"/>
            <a:endParaRPr lang="en-US" dirty="0"/>
          </a:p>
          <a:p>
            <a:pPr lvl="1"/>
            <a:r>
              <a:rPr lang="en-US" dirty="0" smtClean="0"/>
              <a:t>Leave on default unless you need specific family/version</a:t>
            </a:r>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5105400"/>
            <a:ext cx="6810424" cy="1199701"/>
          </a:xfrm>
          <a:prstGeom prst="rect">
            <a:avLst/>
          </a:prstGeom>
        </p:spPr>
      </p:pic>
    </p:spTree>
    <p:extLst>
      <p:ext uri="{BB962C8B-B14F-4D97-AF65-F5344CB8AC3E}">
        <p14:creationId xmlns:p14="http://schemas.microsoft.com/office/powerpoint/2010/main" val="360473288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Concepts</a:t>
            </a:r>
            <a:endParaRPr lang="en-US" dirty="0"/>
          </a:p>
        </p:txBody>
      </p:sp>
      <p:sp>
        <p:nvSpPr>
          <p:cNvPr id="3" name="Content Placeholder 2"/>
          <p:cNvSpPr>
            <a:spLocks noGrp="1"/>
          </p:cNvSpPr>
          <p:nvPr>
            <p:ph sz="quarter" idx="10"/>
          </p:nvPr>
        </p:nvSpPr>
        <p:spPr>
          <a:xfrm>
            <a:off x="408908" y="1561254"/>
            <a:ext cx="8787386" cy="753027"/>
          </a:xfrm>
        </p:spPr>
        <p:txBody>
          <a:bodyPr/>
          <a:lstStyle/>
          <a:p>
            <a:r>
              <a:rPr lang="en-US" dirty="0" smtClean="0"/>
              <a:t>Staging </a:t>
            </a:r>
            <a:r>
              <a:rPr lang="en-US" dirty="0" err="1" smtClean="0"/>
              <a:t>vs</a:t>
            </a:r>
            <a:r>
              <a:rPr lang="en-US" dirty="0" smtClean="0"/>
              <a:t> Production Slot</a:t>
            </a:r>
          </a:p>
          <a:p>
            <a:pPr lvl="1"/>
            <a:r>
              <a:rPr lang="en-US" dirty="0" smtClean="0"/>
              <a:t>Deploy to Staging and then Swap VIP</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674" y="2651119"/>
            <a:ext cx="5562600" cy="4003551"/>
          </a:xfrm>
          <a:prstGeom prst="rect">
            <a:avLst/>
          </a:prstGeom>
        </p:spPr>
      </p:pic>
    </p:spTree>
    <p:extLst>
      <p:ext uri="{BB962C8B-B14F-4D97-AF65-F5344CB8AC3E}">
        <p14:creationId xmlns:p14="http://schemas.microsoft.com/office/powerpoint/2010/main" val="137026318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Features</a:t>
            </a:r>
            <a:endParaRPr lang="en-US" dirty="0"/>
          </a:p>
        </p:txBody>
      </p:sp>
      <p:sp>
        <p:nvSpPr>
          <p:cNvPr id="3" name="Content Placeholder 2"/>
          <p:cNvSpPr>
            <a:spLocks noGrp="1"/>
          </p:cNvSpPr>
          <p:nvPr>
            <p:ph sz="quarter" idx="10"/>
          </p:nvPr>
        </p:nvSpPr>
        <p:spPr>
          <a:xfrm>
            <a:off x="408908" y="1561254"/>
            <a:ext cx="8787386" cy="1483227"/>
          </a:xfrm>
        </p:spPr>
        <p:txBody>
          <a:bodyPr/>
          <a:lstStyle/>
          <a:p>
            <a:r>
              <a:rPr lang="en-US" dirty="0" smtClean="0"/>
              <a:t>Auto Scaling</a:t>
            </a:r>
          </a:p>
          <a:p>
            <a:pPr lvl="1"/>
            <a:r>
              <a:rPr lang="en-US" dirty="0" smtClean="0"/>
              <a:t>Built to handle varying system load</a:t>
            </a:r>
          </a:p>
          <a:p>
            <a:pPr lvl="1"/>
            <a:r>
              <a:rPr lang="en-US" dirty="0" smtClean="0"/>
              <a:t>Can increase or decrease instances within threshold</a:t>
            </a:r>
          </a:p>
          <a:p>
            <a:pPr lvl="1"/>
            <a:r>
              <a:rPr lang="en-US" dirty="0" smtClean="0"/>
              <a:t>Each role can scale independently</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407595"/>
            <a:ext cx="5067300" cy="2781300"/>
          </a:xfrm>
          <a:prstGeom prst="rect">
            <a:avLst/>
          </a:prstGeom>
        </p:spPr>
      </p:pic>
    </p:spTree>
    <p:extLst>
      <p:ext uri="{BB962C8B-B14F-4D97-AF65-F5344CB8AC3E}">
        <p14:creationId xmlns:p14="http://schemas.microsoft.com/office/powerpoint/2010/main" val="261598663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Features</a:t>
            </a:r>
            <a:endParaRPr lang="en-US" dirty="0"/>
          </a:p>
        </p:txBody>
      </p:sp>
      <p:sp>
        <p:nvSpPr>
          <p:cNvPr id="3" name="Content Placeholder 2"/>
          <p:cNvSpPr>
            <a:spLocks noGrp="1"/>
          </p:cNvSpPr>
          <p:nvPr>
            <p:ph sz="quarter" idx="10"/>
          </p:nvPr>
        </p:nvSpPr>
        <p:spPr>
          <a:xfrm>
            <a:off x="408908" y="1561254"/>
            <a:ext cx="8787386" cy="3114314"/>
          </a:xfrm>
        </p:spPr>
        <p:txBody>
          <a:bodyPr/>
          <a:lstStyle/>
          <a:p>
            <a:r>
              <a:rPr lang="en-US" dirty="0" smtClean="0"/>
              <a:t>Auto Scaling</a:t>
            </a:r>
            <a:endParaRPr lang="en-US" dirty="0"/>
          </a:p>
          <a:p>
            <a:pPr lvl="1"/>
            <a:r>
              <a:rPr lang="en-US" dirty="0" smtClean="0"/>
              <a:t>Scale by CPU %</a:t>
            </a:r>
          </a:p>
          <a:p>
            <a:pPr lvl="2"/>
            <a:r>
              <a:rPr lang="en-US" dirty="0" smtClean="0"/>
              <a:t>Good for Web Roles because </a:t>
            </a:r>
          </a:p>
          <a:p>
            <a:pPr lvl="2"/>
            <a:r>
              <a:rPr lang="en-US" dirty="0" smtClean="0"/>
              <a:t>Increased CPU can mean increase wait time for users</a:t>
            </a:r>
          </a:p>
          <a:p>
            <a:pPr lvl="1"/>
            <a:r>
              <a:rPr lang="en-US" dirty="0" smtClean="0"/>
              <a:t>Scale by Queue Length</a:t>
            </a:r>
          </a:p>
          <a:p>
            <a:pPr lvl="2"/>
            <a:r>
              <a:rPr lang="en-US" dirty="0" smtClean="0"/>
              <a:t>Good for Worker Roles</a:t>
            </a:r>
          </a:p>
          <a:p>
            <a:pPr lvl="2"/>
            <a:r>
              <a:rPr lang="en-US" dirty="0" smtClean="0"/>
              <a:t>Long queue means more work to process</a:t>
            </a:r>
          </a:p>
          <a:p>
            <a:pPr lvl="1"/>
            <a:r>
              <a:rPr lang="en-US" dirty="0" smtClean="0"/>
              <a:t>Scale on Schedule</a:t>
            </a:r>
          </a:p>
          <a:p>
            <a:pPr lvl="2"/>
            <a:r>
              <a:rPr lang="en-US" dirty="0" smtClean="0"/>
              <a:t>Good for predictable load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414" y="4419600"/>
            <a:ext cx="4397386" cy="2438400"/>
          </a:xfrm>
          <a:prstGeom prst="rect">
            <a:avLst/>
          </a:prstGeom>
        </p:spPr>
      </p:pic>
    </p:spTree>
    <p:extLst>
      <p:ext uri="{BB962C8B-B14F-4D97-AF65-F5344CB8AC3E}">
        <p14:creationId xmlns:p14="http://schemas.microsoft.com/office/powerpoint/2010/main" val="372061888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Features</a:t>
            </a:r>
            <a:endParaRPr lang="en-US" dirty="0"/>
          </a:p>
        </p:txBody>
      </p:sp>
      <p:sp>
        <p:nvSpPr>
          <p:cNvPr id="3" name="Content Placeholder 2"/>
          <p:cNvSpPr>
            <a:spLocks noGrp="1"/>
          </p:cNvSpPr>
          <p:nvPr>
            <p:ph sz="quarter" idx="10"/>
          </p:nvPr>
        </p:nvSpPr>
        <p:spPr>
          <a:xfrm>
            <a:off x="408908" y="1561254"/>
            <a:ext cx="8787386" cy="5524205"/>
          </a:xfrm>
        </p:spPr>
        <p:txBody>
          <a:bodyPr/>
          <a:lstStyle/>
          <a:p>
            <a:r>
              <a:rPr lang="en-US" dirty="0" smtClean="0"/>
              <a:t>Diagnostics</a:t>
            </a:r>
          </a:p>
          <a:p>
            <a:pPr lvl="1"/>
            <a:r>
              <a:rPr lang="en-US" dirty="0" smtClean="0"/>
              <a:t>Help monitor and troubleshoot application</a:t>
            </a:r>
          </a:p>
          <a:p>
            <a:pPr lvl="1"/>
            <a:endParaRPr lang="en-US" dirty="0" smtClean="0"/>
          </a:p>
          <a:p>
            <a:pPr lvl="1"/>
            <a:r>
              <a:rPr lang="en-US" dirty="0" smtClean="0"/>
              <a:t>Can define performance counter to record</a:t>
            </a:r>
          </a:p>
          <a:p>
            <a:pPr lvl="2"/>
            <a:r>
              <a:rPr lang="en-US" dirty="0" smtClean="0"/>
              <a:t>CPU, Memory, Caching, Custom, etc.</a:t>
            </a:r>
          </a:p>
          <a:p>
            <a:pPr lvl="2"/>
            <a:endParaRPr lang="en-US" dirty="0" smtClean="0"/>
          </a:p>
          <a:p>
            <a:pPr lvl="1"/>
            <a:r>
              <a:rPr lang="en-US" dirty="0" smtClean="0"/>
              <a:t>Log messages in application</a:t>
            </a:r>
          </a:p>
          <a:p>
            <a:pPr lvl="2"/>
            <a:r>
              <a:rPr lang="en-US" dirty="0" smtClean="0"/>
              <a:t>Use Trace logging with severity</a:t>
            </a:r>
          </a:p>
          <a:p>
            <a:pPr lvl="2"/>
            <a:r>
              <a:rPr lang="en-US" dirty="0" smtClean="0"/>
              <a:t>Use </a:t>
            </a:r>
            <a:r>
              <a:rPr lang="en-US" dirty="0" err="1" smtClean="0"/>
              <a:t>TraceSwitch</a:t>
            </a:r>
            <a:r>
              <a:rPr lang="en-US" dirty="0" smtClean="0"/>
              <a:t> to filter what severities gets logged</a:t>
            </a:r>
          </a:p>
          <a:p>
            <a:pPr lvl="2"/>
            <a:endParaRPr lang="en-US" dirty="0"/>
          </a:p>
          <a:p>
            <a:pPr lvl="1"/>
            <a:r>
              <a:rPr lang="en-US" dirty="0" smtClean="0"/>
              <a:t>Writes out to configurable Table Storage account</a:t>
            </a:r>
          </a:p>
          <a:p>
            <a:pPr lvl="2"/>
            <a:r>
              <a:rPr lang="en-US" dirty="0" err="1" smtClean="0"/>
              <a:t>WADLogsTable</a:t>
            </a:r>
            <a:r>
              <a:rPr lang="en-US" dirty="0" smtClean="0"/>
              <a:t> for logs</a:t>
            </a:r>
          </a:p>
          <a:p>
            <a:pPr lvl="2"/>
            <a:r>
              <a:rPr lang="en-US" dirty="0" err="1" smtClean="0"/>
              <a:t>WADPerformanceCountersTable</a:t>
            </a:r>
            <a:r>
              <a:rPr lang="en-US" dirty="0"/>
              <a:t> </a:t>
            </a:r>
            <a:r>
              <a:rPr lang="en-US" dirty="0" smtClean="0"/>
              <a:t>for performance counters</a:t>
            </a: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07599486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be talking about</a:t>
            </a:r>
            <a:endParaRPr lang="en-US" dirty="0"/>
          </a:p>
        </p:txBody>
      </p:sp>
      <p:sp>
        <p:nvSpPr>
          <p:cNvPr id="3" name="Content Placeholder 2"/>
          <p:cNvSpPr>
            <a:spLocks noGrp="1"/>
          </p:cNvSpPr>
          <p:nvPr>
            <p:ph sz="quarter" idx="10"/>
          </p:nvPr>
        </p:nvSpPr>
        <p:spPr>
          <a:xfrm>
            <a:off x="408908" y="1561254"/>
            <a:ext cx="8787386" cy="4963538"/>
          </a:xfrm>
        </p:spPr>
        <p:txBody>
          <a:bodyPr/>
          <a:lstStyle/>
          <a:p>
            <a:pPr>
              <a:lnSpc>
                <a:spcPct val="200000"/>
              </a:lnSpc>
            </a:pPr>
            <a:r>
              <a:rPr lang="en-US" sz="2400" dirty="0" smtClean="0"/>
              <a:t>Azure in Context: The History and Promise of the Cloud</a:t>
            </a:r>
            <a:endParaRPr lang="en-US" sz="2400" dirty="0"/>
          </a:p>
          <a:p>
            <a:pPr>
              <a:lnSpc>
                <a:spcPct val="200000"/>
              </a:lnSpc>
            </a:pPr>
            <a:r>
              <a:rPr lang="en-US" sz="2400" dirty="0" smtClean="0"/>
              <a:t>Azure Services, Ecosystem, and Tools</a:t>
            </a:r>
          </a:p>
          <a:p>
            <a:pPr>
              <a:lnSpc>
                <a:spcPct val="200000"/>
              </a:lnSpc>
            </a:pPr>
            <a:r>
              <a:rPr lang="en-US" sz="2400" dirty="0" smtClean="0"/>
              <a:t>The Demands of Distribution</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8549367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 Best Practices</a:t>
            </a:r>
            <a:endParaRPr lang="en-US" dirty="0"/>
          </a:p>
        </p:txBody>
      </p:sp>
      <p:sp>
        <p:nvSpPr>
          <p:cNvPr id="3" name="Content Placeholder 2"/>
          <p:cNvSpPr>
            <a:spLocks noGrp="1"/>
          </p:cNvSpPr>
          <p:nvPr>
            <p:ph sz="quarter" idx="10"/>
          </p:nvPr>
        </p:nvSpPr>
        <p:spPr>
          <a:xfrm>
            <a:off x="408908" y="1561254"/>
            <a:ext cx="8787386" cy="4453655"/>
          </a:xfrm>
        </p:spPr>
        <p:txBody>
          <a:bodyPr/>
          <a:lstStyle/>
          <a:p>
            <a:r>
              <a:rPr lang="en-US" dirty="0" smtClean="0"/>
              <a:t>Segment large applications into multiple Cloud Services</a:t>
            </a:r>
          </a:p>
          <a:p>
            <a:pPr lvl="1"/>
            <a:r>
              <a:rPr lang="en-US" dirty="0" smtClean="0"/>
              <a:t>Web Cloud Service and API/Backend Cloud Service</a:t>
            </a:r>
          </a:p>
          <a:p>
            <a:pPr lvl="1"/>
            <a:r>
              <a:rPr lang="en-US" dirty="0" smtClean="0"/>
              <a:t>Separation of concerns</a:t>
            </a:r>
          </a:p>
          <a:p>
            <a:pPr lvl="1"/>
            <a:endParaRPr lang="en-US" dirty="0" smtClean="0"/>
          </a:p>
          <a:p>
            <a:r>
              <a:rPr lang="en-US" dirty="0" smtClean="0"/>
              <a:t>Deploy to staging and swap</a:t>
            </a:r>
          </a:p>
          <a:p>
            <a:pPr lvl="1"/>
            <a:r>
              <a:rPr lang="en-US" dirty="0" smtClean="0"/>
              <a:t>More testable and have rollback strategy</a:t>
            </a:r>
          </a:p>
          <a:p>
            <a:pPr lvl="1"/>
            <a:endParaRPr lang="en-US" dirty="0" smtClean="0"/>
          </a:p>
          <a:p>
            <a:r>
              <a:rPr lang="en-US" dirty="0" smtClean="0"/>
              <a:t>Design application to scale </a:t>
            </a:r>
            <a:r>
              <a:rPr lang="en-US" i="1" dirty="0" smtClean="0"/>
              <a:t>out</a:t>
            </a:r>
            <a:r>
              <a:rPr lang="en-US" dirty="0" smtClean="0"/>
              <a:t> not </a:t>
            </a:r>
            <a:r>
              <a:rPr lang="en-US" i="1" dirty="0" smtClean="0"/>
              <a:t>up</a:t>
            </a:r>
            <a:endParaRPr lang="en-US" dirty="0"/>
          </a:p>
          <a:p>
            <a:pPr lvl="1"/>
            <a:r>
              <a:rPr lang="en-US" dirty="0" smtClean="0"/>
              <a:t>Easier to add instances than to increase hardware</a:t>
            </a:r>
          </a:p>
          <a:p>
            <a:endParaRPr lang="en-US" dirty="0" smtClean="0"/>
          </a:p>
          <a:p>
            <a:pPr lvl="1"/>
            <a:endParaRPr lang="en-US" dirty="0" smtClean="0"/>
          </a:p>
        </p:txBody>
      </p:sp>
    </p:spTree>
    <p:extLst>
      <p:ext uri="{BB962C8B-B14F-4D97-AF65-F5344CB8AC3E}">
        <p14:creationId xmlns:p14="http://schemas.microsoft.com/office/powerpoint/2010/main" val="241386486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dirty="0"/>
          </a:p>
        </p:txBody>
      </p:sp>
    </p:spTree>
    <p:extLst>
      <p:ext uri="{BB962C8B-B14F-4D97-AF65-F5344CB8AC3E}">
        <p14:creationId xmlns:p14="http://schemas.microsoft.com/office/powerpoint/2010/main" val="273053511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Virtual Machines</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Nick Stephens</a:t>
            </a:r>
          </a:p>
        </p:txBody>
      </p:sp>
    </p:spTree>
    <p:extLst>
      <p:ext uri="{BB962C8B-B14F-4D97-AF65-F5344CB8AC3E}">
        <p14:creationId xmlns:p14="http://schemas.microsoft.com/office/powerpoint/2010/main" val="3075908683"/>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Virtual Machines</a:t>
            </a:r>
            <a:endParaRPr lang="en-US" dirty="0"/>
          </a:p>
        </p:txBody>
      </p:sp>
      <p:sp>
        <p:nvSpPr>
          <p:cNvPr id="3" name="Content Placeholder 2"/>
          <p:cNvSpPr>
            <a:spLocks noGrp="1"/>
          </p:cNvSpPr>
          <p:nvPr>
            <p:ph sz="quarter" idx="10"/>
          </p:nvPr>
        </p:nvSpPr>
        <p:spPr>
          <a:xfrm>
            <a:off x="408908" y="1561254"/>
            <a:ext cx="8787386" cy="1483227"/>
          </a:xfrm>
        </p:spPr>
        <p:txBody>
          <a:bodyPr/>
          <a:lstStyle/>
          <a:p>
            <a:r>
              <a:rPr lang="en-US" dirty="0" err="1" smtClean="0"/>
              <a:t>IaaS</a:t>
            </a:r>
            <a:endParaRPr lang="en-US" dirty="0" smtClean="0"/>
          </a:p>
          <a:p>
            <a:pPr lvl="1"/>
            <a:r>
              <a:rPr lang="en-US" dirty="0" smtClean="0"/>
              <a:t>Deploy VM images to hardware in Azure datacenter</a:t>
            </a:r>
          </a:p>
          <a:p>
            <a:pPr lvl="1"/>
            <a:r>
              <a:rPr lang="en-US" dirty="0" smtClean="0"/>
              <a:t>More control than Cloud Service</a:t>
            </a:r>
            <a:endParaRPr lang="en-US" dirty="0"/>
          </a:p>
          <a:p>
            <a:pPr lvl="1"/>
            <a:r>
              <a:rPr lang="en-US" dirty="0" smtClean="0"/>
              <a:t>Can provision new hardware as needed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574" y="3590925"/>
            <a:ext cx="4876800" cy="2733675"/>
          </a:xfrm>
          <a:prstGeom prst="rect">
            <a:avLst/>
          </a:prstGeom>
        </p:spPr>
      </p:pic>
    </p:spTree>
    <p:extLst>
      <p:ext uri="{BB962C8B-B14F-4D97-AF65-F5344CB8AC3E}">
        <p14:creationId xmlns:p14="http://schemas.microsoft.com/office/powerpoint/2010/main" val="342101361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Virtual Machines</a:t>
            </a:r>
            <a:endParaRPr lang="en-US" dirty="0"/>
          </a:p>
        </p:txBody>
      </p:sp>
      <p:sp>
        <p:nvSpPr>
          <p:cNvPr id="3" name="Content Placeholder 2"/>
          <p:cNvSpPr>
            <a:spLocks noGrp="1"/>
          </p:cNvSpPr>
          <p:nvPr>
            <p:ph sz="quarter" idx="10"/>
          </p:nvPr>
        </p:nvSpPr>
        <p:spPr>
          <a:xfrm>
            <a:off x="408908" y="1561254"/>
            <a:ext cx="8787386" cy="4730141"/>
          </a:xfrm>
        </p:spPr>
        <p:txBody>
          <a:bodyPr/>
          <a:lstStyle/>
          <a:p>
            <a:r>
              <a:rPr lang="en-US" dirty="0" smtClean="0"/>
              <a:t>Deploy to Cloud or On-Premise, or both</a:t>
            </a:r>
          </a:p>
          <a:p>
            <a:pPr lvl="1"/>
            <a:r>
              <a:rPr lang="en-US" dirty="0" smtClean="0"/>
              <a:t>VM is portable</a:t>
            </a:r>
          </a:p>
          <a:p>
            <a:pPr lvl="1"/>
            <a:endParaRPr lang="en-US" dirty="0"/>
          </a:p>
          <a:p>
            <a:r>
              <a:rPr lang="en-US" dirty="0" smtClean="0"/>
              <a:t>Can choose from Azure VM Gallery</a:t>
            </a:r>
          </a:p>
          <a:p>
            <a:pPr lvl="1"/>
            <a:r>
              <a:rPr lang="en-US" dirty="0" smtClean="0"/>
              <a:t>SQL Server, SharePoint, Linux, etc.</a:t>
            </a:r>
          </a:p>
          <a:p>
            <a:pPr lvl="1"/>
            <a:r>
              <a:rPr lang="en-US" dirty="0" smtClean="0"/>
              <a:t>License included in pricing</a:t>
            </a:r>
          </a:p>
          <a:p>
            <a:pPr lvl="1"/>
            <a:endParaRPr lang="en-US" dirty="0"/>
          </a:p>
          <a:p>
            <a:r>
              <a:rPr lang="en-US" dirty="0" smtClean="0"/>
              <a:t>Connect to On-Premise network via Site-to-Site VPN</a:t>
            </a:r>
          </a:p>
          <a:p>
            <a:pPr lvl="1"/>
            <a:r>
              <a:rPr lang="en-US" dirty="0" smtClean="0"/>
              <a:t>Treat Azure VMs just like On-Premise servers</a:t>
            </a:r>
          </a:p>
          <a:p>
            <a:endParaRPr lang="en-US" dirty="0"/>
          </a:p>
          <a:p>
            <a:r>
              <a:rPr lang="en-US" dirty="0" smtClean="0"/>
              <a:t>Configure load balancing for multiple VMs</a:t>
            </a:r>
            <a:endParaRPr lang="en-US" dirty="0"/>
          </a:p>
        </p:txBody>
      </p:sp>
    </p:spTree>
    <p:extLst>
      <p:ext uri="{BB962C8B-B14F-4D97-AF65-F5344CB8AC3E}">
        <p14:creationId xmlns:p14="http://schemas.microsoft.com/office/powerpoint/2010/main" val="22780585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Azure Web Sites</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Craig Smitham</a:t>
            </a:r>
          </a:p>
        </p:txBody>
      </p:sp>
    </p:spTree>
    <p:extLst>
      <p:ext uri="{BB962C8B-B14F-4D97-AF65-F5344CB8AC3E}">
        <p14:creationId xmlns:p14="http://schemas.microsoft.com/office/powerpoint/2010/main" val="371297032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Azure Web Sites</a:t>
            </a:r>
            <a:endParaRPr lang="en-US" dirty="0"/>
          </a:p>
        </p:txBody>
      </p:sp>
      <p:sp>
        <p:nvSpPr>
          <p:cNvPr id="3" name="Content Placeholder 2"/>
          <p:cNvSpPr>
            <a:spLocks noGrp="1"/>
          </p:cNvSpPr>
          <p:nvPr>
            <p:ph sz="quarter" idx="10"/>
          </p:nvPr>
        </p:nvSpPr>
        <p:spPr>
          <a:xfrm>
            <a:off x="408908" y="1561254"/>
            <a:ext cx="8787386" cy="3407984"/>
          </a:xfrm>
        </p:spPr>
        <p:txBody>
          <a:bodyPr/>
          <a:lstStyle/>
          <a:p>
            <a:r>
              <a:rPr lang="en-US" dirty="0" smtClean="0"/>
              <a:t>Built on top of cloud services. </a:t>
            </a:r>
            <a:r>
              <a:rPr lang="en-US" dirty="0" err="1" smtClean="0"/>
              <a:t>PaaS</a:t>
            </a:r>
            <a:r>
              <a:rPr lang="en-US" dirty="0" smtClean="0"/>
              <a:t> made easy.</a:t>
            </a:r>
          </a:p>
          <a:p>
            <a:r>
              <a:rPr lang="en-US" dirty="0" smtClean="0"/>
              <a:t>Deploy multiple websites to a single cloud service.</a:t>
            </a:r>
          </a:p>
          <a:p>
            <a:r>
              <a:rPr lang="en-US" dirty="0" smtClean="0"/>
              <a:t>Simple setup and configuration.</a:t>
            </a:r>
          </a:p>
          <a:p>
            <a:r>
              <a:rPr lang="en-US" dirty="0" smtClean="0"/>
              <a:t>No special SDK/project type required.</a:t>
            </a:r>
          </a:p>
          <a:p>
            <a:r>
              <a:rPr lang="en-US" dirty="0" smtClean="0"/>
              <a:t>Out of the box support for .NET, node.js, PHP and python</a:t>
            </a:r>
          </a:p>
          <a:p>
            <a:r>
              <a:rPr lang="en-US" dirty="0" smtClean="0"/>
              <a:t>One click auto scaling</a:t>
            </a:r>
            <a:endParaRPr lang="en-US" dirty="0"/>
          </a:p>
          <a:p>
            <a:r>
              <a:rPr lang="en-US" dirty="0" smtClean="0"/>
              <a:t>Simple diagnostic setup</a:t>
            </a:r>
            <a:endParaRPr lang="en-US" dirty="0"/>
          </a:p>
        </p:txBody>
      </p:sp>
    </p:spTree>
    <p:extLst>
      <p:ext uri="{BB962C8B-B14F-4D97-AF65-F5344CB8AC3E}">
        <p14:creationId xmlns:p14="http://schemas.microsoft.com/office/powerpoint/2010/main" val="384383495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Azure Web Sites - Modes</a:t>
            </a:r>
            <a:endParaRPr lang="en-US" dirty="0"/>
          </a:p>
        </p:txBody>
      </p:sp>
      <p:sp>
        <p:nvSpPr>
          <p:cNvPr id="3" name="Content Placeholder 2"/>
          <p:cNvSpPr>
            <a:spLocks noGrp="1"/>
          </p:cNvSpPr>
          <p:nvPr>
            <p:ph sz="quarter" idx="10"/>
          </p:nvPr>
        </p:nvSpPr>
        <p:spPr>
          <a:xfrm>
            <a:off x="408908" y="1561254"/>
            <a:ext cx="8787386" cy="2213426"/>
          </a:xfrm>
        </p:spPr>
        <p:txBody>
          <a:bodyPr/>
          <a:lstStyle/>
          <a:p>
            <a:r>
              <a:rPr lang="en-US" dirty="0" smtClean="0"/>
              <a:t>Three modes to choose from</a:t>
            </a:r>
          </a:p>
          <a:p>
            <a:pPr lvl="1"/>
            <a:r>
              <a:rPr lang="en-US" dirty="0" smtClean="0"/>
              <a:t>Free</a:t>
            </a:r>
          </a:p>
          <a:p>
            <a:pPr lvl="1"/>
            <a:r>
              <a:rPr lang="en-US" dirty="0" smtClean="0"/>
              <a:t>Shared</a:t>
            </a:r>
          </a:p>
          <a:p>
            <a:pPr lvl="1"/>
            <a:r>
              <a:rPr lang="en-US" dirty="0" smtClean="0"/>
              <a:t>Standard (Reserved virtualized instance)</a:t>
            </a:r>
          </a:p>
          <a:p>
            <a:pPr lvl="1"/>
            <a:endParaRPr lang="en-US" dirty="0"/>
          </a:p>
          <a:p>
            <a:pPr lvl="1"/>
            <a:endParaRPr lang="en-US" dirty="0"/>
          </a:p>
        </p:txBody>
      </p:sp>
    </p:spTree>
    <p:extLst>
      <p:ext uri="{BB962C8B-B14F-4D97-AF65-F5344CB8AC3E}">
        <p14:creationId xmlns:p14="http://schemas.microsoft.com/office/powerpoint/2010/main" val="19907944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Azure Web Sites - Pricing</a:t>
            </a:r>
            <a:endParaRPr lang="en-US" dirty="0"/>
          </a:p>
        </p:txBody>
      </p:sp>
      <p:sp>
        <p:nvSpPr>
          <p:cNvPr id="3" name="Content Placeholder 2"/>
          <p:cNvSpPr>
            <a:spLocks noGrp="1"/>
          </p:cNvSpPr>
          <p:nvPr>
            <p:ph sz="quarter" idx="10"/>
          </p:nvPr>
        </p:nvSpPr>
        <p:spPr>
          <a:xfrm>
            <a:off x="408908" y="1561254"/>
            <a:ext cx="8787386" cy="339452"/>
          </a:xfrm>
        </p:spPr>
        <p:txBody>
          <a:bodyPr/>
          <a:lstStyle/>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03028709"/>
              </p:ext>
            </p:extLst>
          </p:nvPr>
        </p:nvGraphicFramePr>
        <p:xfrm>
          <a:off x="390978" y="990600"/>
          <a:ext cx="8776491" cy="5635527"/>
        </p:xfrm>
        <a:graphic>
          <a:graphicData uri="http://schemas.openxmlformats.org/drawingml/2006/table">
            <a:tbl>
              <a:tblPr/>
              <a:tblGrid>
                <a:gridCol w="3126666"/>
                <a:gridCol w="1883275"/>
                <a:gridCol w="1883275"/>
                <a:gridCol w="1883275"/>
              </a:tblGrid>
              <a:tr h="643373">
                <a:tc>
                  <a:txBody>
                    <a:bodyPr/>
                    <a:lstStyle/>
                    <a:p>
                      <a:pPr algn="ctr"/>
                      <a:r>
                        <a:rPr lang="en-US" sz="1600" b="1" cap="all" dirty="0">
                          <a:solidFill>
                            <a:srgbClr val="666666"/>
                          </a:solidFill>
                          <a:effectLst/>
                        </a:rPr>
                        <a:t> </a:t>
                      </a:r>
                    </a:p>
                  </a:txBody>
                  <a:tcPr marL="37706" marR="37706" marT="17596" marB="17596"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a:solidFill>
                            <a:srgbClr val="666666"/>
                          </a:solidFill>
                          <a:effectLst/>
                        </a:rPr>
                        <a:t>FREE</a:t>
                      </a:r>
                    </a:p>
                  </a:txBody>
                  <a:tcPr marL="37706" marR="37706" marT="17596" marB="17596"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a:solidFill>
                            <a:srgbClr val="666666"/>
                          </a:solidFill>
                          <a:effectLst/>
                        </a:rPr>
                        <a:t>SHARED</a:t>
                      </a:r>
                      <a:br>
                        <a:rPr lang="en-US" sz="1600" b="1" cap="all">
                          <a:solidFill>
                            <a:srgbClr val="666666"/>
                          </a:solidFill>
                          <a:effectLst/>
                        </a:rPr>
                      </a:br>
                      <a:r>
                        <a:rPr lang="en-US" sz="1600" b="1" cap="all">
                          <a:solidFill>
                            <a:srgbClr val="666666"/>
                          </a:solidFill>
                          <a:effectLst/>
                        </a:rPr>
                        <a:t>(PREVIEW)</a:t>
                      </a:r>
                    </a:p>
                  </a:txBody>
                  <a:tcPr marL="37706" marR="37706" marT="17596" marB="17596"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dirty="0">
                          <a:solidFill>
                            <a:srgbClr val="666666"/>
                          </a:solidFill>
                          <a:effectLst/>
                        </a:rPr>
                        <a:t>STANDARD</a:t>
                      </a:r>
                    </a:p>
                  </a:txBody>
                  <a:tcPr marL="37706" marR="37706" marT="17596" marB="17596"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r>
              <a:tr h="339076">
                <a:tc>
                  <a:txBody>
                    <a:bodyPr/>
                    <a:lstStyle/>
                    <a:p>
                      <a:pPr algn="l"/>
                      <a:r>
                        <a:rPr lang="en-US" sz="1600" b="1">
                          <a:solidFill>
                            <a:srgbClr val="505050"/>
                          </a:solidFill>
                          <a:effectLst/>
                        </a:rPr>
                        <a:t>CPU</a:t>
                      </a:r>
                    </a:p>
                  </a:txBody>
                  <a:tcPr marL="37706" marR="37706" marT="12569" marB="12569"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0">
                          <a:solidFill>
                            <a:srgbClr val="505050"/>
                          </a:solidFill>
                          <a:effectLst/>
                        </a:rPr>
                        <a:t>Shared</a:t>
                      </a:r>
                      <a:r>
                        <a:rPr lang="en-US" sz="1600" b="1" baseline="30000">
                          <a:solidFill>
                            <a:srgbClr val="505050"/>
                          </a:solidFill>
                          <a:effectLst/>
                        </a:rPr>
                        <a:t>1</a:t>
                      </a:r>
                      <a:endParaRPr lang="en-US" sz="1600" b="0">
                        <a:solidFill>
                          <a:srgbClr val="505050"/>
                        </a:solidFill>
                        <a:effectLst/>
                      </a:endParaRPr>
                    </a:p>
                  </a:txBody>
                  <a:tcPr marL="37706" marR="37706" marT="12569" marB="12569"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0">
                          <a:solidFill>
                            <a:srgbClr val="505050"/>
                          </a:solidFill>
                          <a:effectLst/>
                        </a:rPr>
                        <a:t>Shared</a:t>
                      </a:r>
                      <a:r>
                        <a:rPr lang="en-US" sz="1600" b="1" baseline="30000">
                          <a:solidFill>
                            <a:srgbClr val="505050"/>
                          </a:solidFill>
                          <a:effectLst/>
                        </a:rPr>
                        <a:t>1</a:t>
                      </a:r>
                      <a:endParaRPr lang="en-US" sz="1600" b="0">
                        <a:solidFill>
                          <a:srgbClr val="505050"/>
                        </a:solidFill>
                        <a:effectLst/>
                      </a:endParaRPr>
                    </a:p>
                  </a:txBody>
                  <a:tcPr marL="37706" marR="37706" marT="12569" marB="12569"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0">
                          <a:solidFill>
                            <a:srgbClr val="505050"/>
                          </a:solidFill>
                          <a:effectLst/>
                        </a:rPr>
                        <a:t>Dedicated</a:t>
                      </a:r>
                    </a:p>
                  </a:txBody>
                  <a:tcPr marL="37706" marR="37706" marT="12569" marB="12569"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r>
              <a:tr h="504325">
                <a:tc>
                  <a:txBody>
                    <a:bodyPr/>
                    <a:lstStyle/>
                    <a:p>
                      <a:pPr algn="l"/>
                      <a:r>
                        <a:rPr lang="en-US" sz="1600" b="1">
                          <a:solidFill>
                            <a:srgbClr val="505050"/>
                          </a:solidFill>
                          <a:effectLst/>
                        </a:rPr>
                        <a:t>Custom domain support</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Not Available</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Available</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Available</a:t>
                      </a:r>
                    </a:p>
                  </a:txBody>
                  <a:tcPr marL="37706" marR="37706" marT="12569" marB="12569" anchor="ctr">
                    <a:lnL>
                      <a:noFill/>
                    </a:lnL>
                    <a:lnR>
                      <a:noFill/>
                    </a:lnR>
                    <a:lnT>
                      <a:noFill/>
                    </a:lnT>
                    <a:lnB>
                      <a:noFill/>
                    </a:lnB>
                    <a:solidFill>
                      <a:srgbClr val="E8E8E8"/>
                    </a:solidFill>
                  </a:tcPr>
                </a:tc>
              </a:tr>
              <a:tr h="504325">
                <a:tc>
                  <a:txBody>
                    <a:bodyPr/>
                    <a:lstStyle/>
                    <a:p>
                      <a:pPr algn="l"/>
                      <a:r>
                        <a:rPr lang="en-US" sz="1600" b="1">
                          <a:solidFill>
                            <a:srgbClr val="505050"/>
                          </a:solidFill>
                          <a:effectLst/>
                        </a:rPr>
                        <a:t>Custom domain SSL</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Not Available</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Not Available</a:t>
                      </a:r>
                    </a:p>
                  </a:txBody>
                  <a:tcPr marL="37706" marR="37706" marT="12569" marB="12569" anchor="ctr">
                    <a:lnL>
                      <a:noFill/>
                    </a:lnL>
                    <a:lnR>
                      <a:noFill/>
                    </a:lnR>
                    <a:lnT>
                      <a:noFill/>
                    </a:lnT>
                    <a:lnB>
                      <a:noFill/>
                    </a:lnB>
                    <a:solidFill>
                      <a:srgbClr val="EEEEEE"/>
                    </a:solidFill>
                  </a:tcPr>
                </a:tc>
                <a:tc>
                  <a:txBody>
                    <a:bodyPr/>
                    <a:lstStyle/>
                    <a:p>
                      <a:pPr algn="ctr"/>
                      <a:r>
                        <a:rPr lang="en-US" sz="1600" b="0" u="none" strike="noStrike">
                          <a:solidFill>
                            <a:srgbClr val="00A8D9"/>
                          </a:solidFill>
                          <a:effectLst/>
                          <a:hlinkClick r:id="rId3"/>
                        </a:rPr>
                        <a:t>See SSL pricing</a:t>
                      </a:r>
                      <a:endParaRPr lang="en-US" sz="1600" b="0">
                        <a:solidFill>
                          <a:srgbClr val="505050"/>
                        </a:solidFill>
                        <a:effectLst/>
                      </a:endParaRPr>
                    </a:p>
                  </a:txBody>
                  <a:tcPr marL="37706" marR="37706" marT="12569" marB="12569" anchor="ctr">
                    <a:lnL>
                      <a:noFill/>
                    </a:lnL>
                    <a:lnR>
                      <a:noFill/>
                    </a:lnR>
                    <a:lnT>
                      <a:noFill/>
                    </a:lnT>
                    <a:lnB>
                      <a:noFill/>
                    </a:lnB>
                    <a:solidFill>
                      <a:srgbClr val="EEEEEE"/>
                    </a:solidFill>
                  </a:tcPr>
                </a:tc>
              </a:tr>
              <a:tr h="611441">
                <a:tc>
                  <a:txBody>
                    <a:bodyPr/>
                    <a:lstStyle/>
                    <a:p>
                      <a:pPr algn="l"/>
                      <a:r>
                        <a:rPr lang="en-US" sz="1600" b="1">
                          <a:solidFill>
                            <a:srgbClr val="505050"/>
                          </a:solidFill>
                          <a:effectLst/>
                        </a:rPr>
                        <a:t>Scale-out</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Not Available</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Up to 6 instances</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Up to 10 instances</a:t>
                      </a:r>
                    </a:p>
                  </a:txBody>
                  <a:tcPr marL="37706" marR="37706" marT="12569" marB="12569" anchor="ctr">
                    <a:lnL>
                      <a:noFill/>
                    </a:lnL>
                    <a:lnR>
                      <a:noFill/>
                    </a:lnR>
                    <a:lnT>
                      <a:noFill/>
                    </a:lnT>
                    <a:lnB>
                      <a:noFill/>
                    </a:lnB>
                    <a:solidFill>
                      <a:srgbClr val="E8E8E8"/>
                    </a:solidFill>
                  </a:tcPr>
                </a:tc>
              </a:tr>
              <a:tr h="317828">
                <a:tc>
                  <a:txBody>
                    <a:bodyPr/>
                    <a:lstStyle/>
                    <a:p>
                      <a:pPr algn="l"/>
                      <a:r>
                        <a:rPr lang="en-US" sz="1600" b="1">
                          <a:solidFill>
                            <a:srgbClr val="505050"/>
                          </a:solidFill>
                          <a:effectLst/>
                        </a:rPr>
                        <a:t>Sites</a:t>
                      </a:r>
                      <a:r>
                        <a:rPr lang="en-US" sz="1600" b="1" baseline="30000">
                          <a:solidFill>
                            <a:srgbClr val="505050"/>
                          </a:solidFill>
                          <a:effectLst/>
                        </a:rPr>
                        <a:t>2</a:t>
                      </a:r>
                      <a:endParaRPr lang="en-US" sz="1600" b="1">
                        <a:solidFill>
                          <a:srgbClr val="505050"/>
                        </a:solidFill>
                        <a:effectLst/>
                      </a:endParaRP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10</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100</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500</a:t>
                      </a:r>
                    </a:p>
                  </a:txBody>
                  <a:tcPr marL="37706" marR="37706" marT="12569" marB="12569" anchor="ctr">
                    <a:lnL>
                      <a:noFill/>
                    </a:lnL>
                    <a:lnR>
                      <a:noFill/>
                    </a:lnR>
                    <a:lnT>
                      <a:noFill/>
                    </a:lnT>
                    <a:lnB>
                      <a:noFill/>
                    </a:lnB>
                    <a:solidFill>
                      <a:srgbClr val="EEEEEE"/>
                    </a:solidFill>
                  </a:tcPr>
                </a:tc>
              </a:tr>
              <a:tr h="317828">
                <a:tc>
                  <a:txBody>
                    <a:bodyPr/>
                    <a:lstStyle/>
                    <a:p>
                      <a:pPr algn="l"/>
                      <a:r>
                        <a:rPr lang="en-US" sz="1600" b="1">
                          <a:solidFill>
                            <a:srgbClr val="505050"/>
                          </a:solidFill>
                          <a:effectLst/>
                        </a:rPr>
                        <a:t>Storage</a:t>
                      </a:r>
                      <a:r>
                        <a:rPr lang="en-US" sz="1600" b="1" baseline="30000">
                          <a:solidFill>
                            <a:srgbClr val="505050"/>
                          </a:solidFill>
                          <a:effectLst/>
                        </a:rPr>
                        <a:t>2</a:t>
                      </a:r>
                      <a:endParaRPr lang="en-US" sz="1600" b="1">
                        <a:solidFill>
                          <a:srgbClr val="505050"/>
                        </a:solidFill>
                        <a:effectLst/>
                      </a:endParaRP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1 GB</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1 GB</a:t>
                      </a: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10 GB</a:t>
                      </a:r>
                    </a:p>
                  </a:txBody>
                  <a:tcPr marL="37706" marR="37706" marT="12569" marB="12569" anchor="ctr">
                    <a:lnL>
                      <a:noFill/>
                    </a:lnL>
                    <a:lnR>
                      <a:noFill/>
                    </a:lnR>
                    <a:lnT>
                      <a:noFill/>
                    </a:lnT>
                    <a:lnB>
                      <a:noFill/>
                    </a:lnB>
                    <a:solidFill>
                      <a:srgbClr val="E8E8E8"/>
                    </a:solidFill>
                  </a:tcPr>
                </a:tc>
              </a:tr>
              <a:tr h="1785890">
                <a:tc>
                  <a:txBody>
                    <a:bodyPr/>
                    <a:lstStyle/>
                    <a:p>
                      <a:pPr algn="l"/>
                      <a:r>
                        <a:rPr lang="en-US" sz="1600" b="1">
                          <a:solidFill>
                            <a:srgbClr val="505050"/>
                          </a:solidFill>
                          <a:effectLst/>
                        </a:rPr>
                        <a:t>Relational database</a:t>
                      </a:r>
                      <a:r>
                        <a:rPr lang="en-US" sz="1600" b="1" baseline="30000">
                          <a:solidFill>
                            <a:srgbClr val="505050"/>
                          </a:solidFill>
                          <a:effectLst/>
                        </a:rPr>
                        <a:t>3</a:t>
                      </a:r>
                      <a:r>
                        <a:rPr lang="en-US" sz="1600" b="1">
                          <a:solidFill>
                            <a:srgbClr val="505050"/>
                          </a:solidFill>
                          <a:effectLst/>
                        </a:rPr>
                        <a:t/>
                      </a:r>
                      <a:br>
                        <a:rPr lang="en-US" sz="1600" b="1">
                          <a:solidFill>
                            <a:srgbClr val="505050"/>
                          </a:solidFill>
                          <a:effectLst/>
                        </a:rPr>
                      </a:br>
                      <a:r>
                        <a:rPr lang="en-US" sz="1600" b="1">
                          <a:solidFill>
                            <a:srgbClr val="505050"/>
                          </a:solidFill>
                          <a:effectLst/>
                        </a:rPr>
                        <a:t>(optional)</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20 MB included,</a:t>
                      </a:r>
                      <a:br>
                        <a:rPr lang="en-US" sz="1600" b="0">
                          <a:solidFill>
                            <a:srgbClr val="505050"/>
                          </a:solidFill>
                          <a:effectLst/>
                        </a:rPr>
                      </a:br>
                      <a:r>
                        <a:rPr lang="en-US" sz="1600" b="0" u="none" strike="noStrike">
                          <a:solidFill>
                            <a:srgbClr val="00A8D9"/>
                          </a:solidFill>
                          <a:effectLst/>
                          <a:hlinkClick r:id="rId4"/>
                        </a:rPr>
                        <a:t>Standard rates apply</a:t>
                      </a:r>
                      <a:r>
                        <a:rPr lang="en-US" sz="1600" b="0">
                          <a:solidFill>
                            <a:srgbClr val="505050"/>
                          </a:solidFill>
                          <a:effectLst/>
                        </a:rPr>
                        <a:t> for additional capacity</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20 MB included,</a:t>
                      </a:r>
                      <a:br>
                        <a:rPr lang="en-US" sz="1600" b="0">
                          <a:solidFill>
                            <a:srgbClr val="505050"/>
                          </a:solidFill>
                          <a:effectLst/>
                        </a:rPr>
                      </a:br>
                      <a:r>
                        <a:rPr lang="en-US" sz="1600" b="0" u="none" strike="noStrike">
                          <a:solidFill>
                            <a:srgbClr val="00A8D9"/>
                          </a:solidFill>
                          <a:effectLst/>
                          <a:hlinkClick r:id="rId4"/>
                        </a:rPr>
                        <a:t>Standard rates apply</a:t>
                      </a:r>
                      <a:r>
                        <a:rPr lang="en-US" sz="1600" b="0">
                          <a:solidFill>
                            <a:srgbClr val="505050"/>
                          </a:solidFill>
                          <a:effectLst/>
                        </a:rPr>
                        <a:t> for additional capacity</a:t>
                      </a:r>
                    </a:p>
                  </a:txBody>
                  <a:tcPr marL="37706" marR="37706" marT="12569" marB="12569" anchor="ctr">
                    <a:lnL>
                      <a:noFill/>
                    </a:lnL>
                    <a:lnR>
                      <a:noFill/>
                    </a:lnR>
                    <a:lnT>
                      <a:noFill/>
                    </a:lnT>
                    <a:lnB>
                      <a:noFill/>
                    </a:lnB>
                    <a:solidFill>
                      <a:srgbClr val="EEEEEE"/>
                    </a:solidFill>
                  </a:tcPr>
                </a:tc>
                <a:tc>
                  <a:txBody>
                    <a:bodyPr/>
                    <a:lstStyle/>
                    <a:p>
                      <a:pPr algn="ctr"/>
                      <a:r>
                        <a:rPr lang="en-US" sz="1600" b="0">
                          <a:solidFill>
                            <a:srgbClr val="505050"/>
                          </a:solidFill>
                          <a:effectLst/>
                        </a:rPr>
                        <a:t>20 MB included,</a:t>
                      </a:r>
                      <a:br>
                        <a:rPr lang="en-US" sz="1600" b="0">
                          <a:solidFill>
                            <a:srgbClr val="505050"/>
                          </a:solidFill>
                          <a:effectLst/>
                        </a:rPr>
                      </a:br>
                      <a:r>
                        <a:rPr lang="en-US" sz="1600" b="0" u="none" strike="noStrike">
                          <a:solidFill>
                            <a:srgbClr val="00A8D9"/>
                          </a:solidFill>
                          <a:effectLst/>
                          <a:hlinkClick r:id="rId4"/>
                        </a:rPr>
                        <a:t>Standard rates apply</a:t>
                      </a:r>
                      <a:r>
                        <a:rPr lang="en-US" sz="1600" b="0">
                          <a:solidFill>
                            <a:srgbClr val="505050"/>
                          </a:solidFill>
                          <a:effectLst/>
                        </a:rPr>
                        <a:t> for additional capacity</a:t>
                      </a:r>
                    </a:p>
                  </a:txBody>
                  <a:tcPr marL="37706" marR="37706" marT="12569" marB="12569" anchor="ctr">
                    <a:lnL>
                      <a:noFill/>
                    </a:lnL>
                    <a:lnR>
                      <a:noFill/>
                    </a:lnR>
                    <a:lnT>
                      <a:noFill/>
                    </a:lnT>
                    <a:lnB>
                      <a:noFill/>
                    </a:lnB>
                    <a:solidFill>
                      <a:srgbClr val="EEEEEE"/>
                    </a:solidFill>
                  </a:tcPr>
                </a:tc>
              </a:tr>
              <a:tr h="611441">
                <a:tc>
                  <a:txBody>
                    <a:bodyPr/>
                    <a:lstStyle/>
                    <a:p>
                      <a:pPr algn="l"/>
                      <a:r>
                        <a:rPr lang="en-US" sz="1600" b="1">
                          <a:solidFill>
                            <a:srgbClr val="505050"/>
                          </a:solidFill>
                          <a:effectLst/>
                        </a:rPr>
                        <a:t>Outbound data transfer</a:t>
                      </a:r>
                      <a:r>
                        <a:rPr lang="en-US" sz="1600" b="1" baseline="30000">
                          <a:solidFill>
                            <a:srgbClr val="505050"/>
                          </a:solidFill>
                          <a:effectLst/>
                        </a:rPr>
                        <a:t> 2</a:t>
                      </a:r>
                      <a:endParaRPr lang="en-US" sz="1600" b="1">
                        <a:solidFill>
                          <a:srgbClr val="505050"/>
                        </a:solidFill>
                        <a:effectLst/>
                      </a:endParaRPr>
                    </a:p>
                  </a:txBody>
                  <a:tcPr marL="37706" marR="37706" marT="12569" marB="12569" anchor="ctr">
                    <a:lnL>
                      <a:noFill/>
                    </a:lnL>
                    <a:lnR>
                      <a:noFill/>
                    </a:lnR>
                    <a:lnT>
                      <a:noFill/>
                    </a:lnT>
                    <a:lnB>
                      <a:noFill/>
                    </a:lnB>
                    <a:solidFill>
                      <a:srgbClr val="E8E8E8"/>
                    </a:solidFill>
                  </a:tcPr>
                </a:tc>
                <a:tc>
                  <a:txBody>
                    <a:bodyPr/>
                    <a:lstStyle/>
                    <a:p>
                      <a:pPr algn="ctr"/>
                      <a:r>
                        <a:rPr lang="en-US" sz="1600" b="0">
                          <a:solidFill>
                            <a:srgbClr val="505050"/>
                          </a:solidFill>
                          <a:effectLst/>
                        </a:rPr>
                        <a:t>Up to 165MB per day</a:t>
                      </a:r>
                    </a:p>
                  </a:txBody>
                  <a:tcPr marL="37706" marR="37706" marT="12569" marB="12569" anchor="ctr">
                    <a:lnL>
                      <a:noFill/>
                    </a:lnL>
                    <a:lnR>
                      <a:noFill/>
                    </a:lnR>
                    <a:lnT>
                      <a:noFill/>
                    </a:lnT>
                    <a:lnB>
                      <a:noFill/>
                    </a:lnB>
                    <a:solidFill>
                      <a:srgbClr val="E8E8E8"/>
                    </a:solidFill>
                  </a:tcPr>
                </a:tc>
                <a:tc>
                  <a:txBody>
                    <a:bodyPr/>
                    <a:lstStyle/>
                    <a:p>
                      <a:pPr algn="ctr"/>
                      <a:r>
                        <a:rPr lang="en-US" sz="1600" b="0" u="none" strike="noStrike">
                          <a:solidFill>
                            <a:srgbClr val="00A8D9"/>
                          </a:solidFill>
                          <a:effectLst/>
                          <a:hlinkClick r:id="rId5"/>
                        </a:rPr>
                        <a:t>Standard rates apply</a:t>
                      </a:r>
                      <a:endParaRPr lang="en-US" sz="1600" b="0">
                        <a:solidFill>
                          <a:srgbClr val="505050"/>
                        </a:solidFill>
                        <a:effectLst/>
                      </a:endParaRPr>
                    </a:p>
                  </a:txBody>
                  <a:tcPr marL="37706" marR="37706" marT="12569" marB="12569" anchor="ctr">
                    <a:lnL>
                      <a:noFill/>
                    </a:lnL>
                    <a:lnR>
                      <a:noFill/>
                    </a:lnR>
                    <a:lnT>
                      <a:noFill/>
                    </a:lnT>
                    <a:lnB>
                      <a:noFill/>
                    </a:lnB>
                    <a:solidFill>
                      <a:srgbClr val="E8E8E8"/>
                    </a:solidFill>
                  </a:tcPr>
                </a:tc>
                <a:tc>
                  <a:txBody>
                    <a:bodyPr/>
                    <a:lstStyle/>
                    <a:p>
                      <a:pPr algn="ctr"/>
                      <a:r>
                        <a:rPr lang="en-US" sz="1600" b="0" u="none" strike="noStrike" dirty="0">
                          <a:solidFill>
                            <a:srgbClr val="00A8D9"/>
                          </a:solidFill>
                          <a:effectLst/>
                          <a:hlinkClick r:id="rId5"/>
                        </a:rPr>
                        <a:t>Standard rates apply</a:t>
                      </a:r>
                      <a:endParaRPr lang="en-US" sz="1600" b="0" dirty="0">
                        <a:solidFill>
                          <a:srgbClr val="505050"/>
                        </a:solidFill>
                        <a:effectLst/>
                      </a:endParaRPr>
                    </a:p>
                  </a:txBody>
                  <a:tcPr marL="37706" marR="37706" marT="12569" marB="12569" anchor="ctr">
                    <a:lnL>
                      <a:noFill/>
                    </a:lnL>
                    <a:lnR>
                      <a:noFill/>
                    </a:lnR>
                    <a:lnT>
                      <a:noFill/>
                    </a:lnT>
                    <a:lnB>
                      <a:noFill/>
                    </a:lnB>
                    <a:solidFill>
                      <a:srgbClr val="E8E8E8"/>
                    </a:solidFill>
                  </a:tcPr>
                </a:tc>
              </a:tr>
            </a:tbl>
          </a:graphicData>
        </a:graphic>
      </p:graphicFrame>
    </p:spTree>
    <p:extLst>
      <p:ext uri="{BB962C8B-B14F-4D97-AF65-F5344CB8AC3E}">
        <p14:creationId xmlns:p14="http://schemas.microsoft.com/office/powerpoint/2010/main" val="68939020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Azure Mobile Services</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Craig Smitham</a:t>
            </a:r>
          </a:p>
        </p:txBody>
      </p:sp>
    </p:spTree>
    <p:extLst>
      <p:ext uri="{BB962C8B-B14F-4D97-AF65-F5344CB8AC3E}">
        <p14:creationId xmlns:p14="http://schemas.microsoft.com/office/powerpoint/2010/main" val="313309441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 Got Here</a:t>
            </a:r>
            <a:endParaRPr lang="en-US" dirty="0"/>
          </a:p>
        </p:txBody>
      </p:sp>
      <p:sp>
        <p:nvSpPr>
          <p:cNvPr id="3" name="Content Placeholder 2"/>
          <p:cNvSpPr>
            <a:spLocks noGrp="1"/>
          </p:cNvSpPr>
          <p:nvPr>
            <p:ph sz="quarter" idx="10"/>
          </p:nvPr>
        </p:nvSpPr>
        <p:spPr>
          <a:xfrm>
            <a:off x="408908" y="1561254"/>
            <a:ext cx="8787386" cy="5305940"/>
          </a:xfrm>
        </p:spPr>
        <p:txBody>
          <a:bodyPr/>
          <a:lstStyle/>
          <a:p>
            <a:r>
              <a:rPr lang="en-US" dirty="0" smtClean="0"/>
              <a:t>Cloud computing was envisioned as early as the 1960s</a:t>
            </a:r>
          </a:p>
          <a:p>
            <a:endParaRPr lang="en-US" dirty="0"/>
          </a:p>
          <a:p>
            <a:r>
              <a:rPr lang="en-US" dirty="0" smtClean="0"/>
              <a:t>Computing as a service, much like a utility, has been seen as the next big step in the evolution of industry</a:t>
            </a:r>
          </a:p>
          <a:p>
            <a:endParaRPr lang="en-US" dirty="0"/>
          </a:p>
          <a:p>
            <a:r>
              <a:rPr lang="en-US" dirty="0" smtClean="0"/>
              <a:t>Amazon Web Services 2006</a:t>
            </a:r>
          </a:p>
          <a:p>
            <a:endParaRPr lang="en-US" dirty="0"/>
          </a:p>
          <a:p>
            <a:r>
              <a:rPr lang="en-US" dirty="0" smtClean="0"/>
              <a:t>Windows Azure CTP 2008</a:t>
            </a:r>
          </a:p>
          <a:p>
            <a:endParaRPr lang="en-US" dirty="0"/>
          </a:p>
          <a:p>
            <a:r>
              <a:rPr lang="en-US" dirty="0" smtClean="0"/>
              <a:t>Windows Azure RTM February 2010</a:t>
            </a:r>
          </a:p>
          <a:p>
            <a:endParaRPr lang="en-US" dirty="0"/>
          </a:p>
        </p:txBody>
      </p:sp>
    </p:spTree>
    <p:extLst>
      <p:ext uri="{BB962C8B-B14F-4D97-AF65-F5344CB8AC3E}">
        <p14:creationId xmlns:p14="http://schemas.microsoft.com/office/powerpoint/2010/main" val="192460761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Azure Mobile Services</a:t>
            </a:r>
            <a:endParaRPr lang="en-US" dirty="0"/>
          </a:p>
        </p:txBody>
      </p:sp>
      <p:sp>
        <p:nvSpPr>
          <p:cNvPr id="3" name="Content Placeholder 2"/>
          <p:cNvSpPr>
            <a:spLocks noGrp="1"/>
          </p:cNvSpPr>
          <p:nvPr>
            <p:ph sz="quarter" idx="10"/>
          </p:nvPr>
        </p:nvSpPr>
        <p:spPr>
          <a:xfrm>
            <a:off x="408908" y="1561254"/>
            <a:ext cx="8787386" cy="4641527"/>
          </a:xfrm>
        </p:spPr>
        <p:txBody>
          <a:bodyPr/>
          <a:lstStyle/>
          <a:p>
            <a:r>
              <a:rPr lang="en-US" dirty="0" smtClean="0"/>
              <a:t>Another </a:t>
            </a:r>
            <a:r>
              <a:rPr lang="en-US" dirty="0" err="1" smtClean="0"/>
              <a:t>PaaS</a:t>
            </a:r>
            <a:r>
              <a:rPr lang="en-US" dirty="0" smtClean="0"/>
              <a:t> made easy.</a:t>
            </a:r>
          </a:p>
          <a:p>
            <a:r>
              <a:rPr lang="en-US" dirty="0" smtClean="0"/>
              <a:t>Backend as a service a la Parse, </a:t>
            </a:r>
            <a:r>
              <a:rPr lang="en-US" dirty="0" err="1" smtClean="0"/>
              <a:t>Appcelerator</a:t>
            </a:r>
            <a:r>
              <a:rPr lang="en-US" dirty="0" smtClean="0"/>
              <a:t>, </a:t>
            </a:r>
            <a:r>
              <a:rPr lang="en-US" dirty="0" err="1" smtClean="0"/>
              <a:t>Kinvey</a:t>
            </a:r>
            <a:endParaRPr lang="en-US" dirty="0" smtClean="0"/>
          </a:p>
          <a:p>
            <a:r>
              <a:rPr lang="en-US" dirty="0" smtClean="0"/>
              <a:t>Provides basic </a:t>
            </a:r>
            <a:r>
              <a:rPr lang="en-US" dirty="0" err="1" smtClean="0"/>
              <a:t>NoSQL-esqe</a:t>
            </a:r>
            <a:r>
              <a:rPr lang="en-US" dirty="0" smtClean="0"/>
              <a:t> data storage</a:t>
            </a:r>
          </a:p>
          <a:p>
            <a:pPr lvl="1"/>
            <a:r>
              <a:rPr lang="en-US" dirty="0" err="1" smtClean="0"/>
              <a:t>Schemaless</a:t>
            </a:r>
            <a:endParaRPr lang="en-US" dirty="0" smtClean="0"/>
          </a:p>
          <a:p>
            <a:pPr lvl="1"/>
            <a:r>
              <a:rPr lang="en-US" dirty="0" smtClean="0"/>
              <a:t>Powered by SQL</a:t>
            </a:r>
          </a:p>
          <a:p>
            <a:r>
              <a:rPr lang="en-US" dirty="0" smtClean="0"/>
              <a:t>Instant REST API for data</a:t>
            </a:r>
          </a:p>
          <a:p>
            <a:r>
              <a:rPr lang="en-US" dirty="0" smtClean="0"/>
              <a:t>Custom API endpoints </a:t>
            </a:r>
          </a:p>
          <a:p>
            <a:r>
              <a:rPr lang="en-US" dirty="0" smtClean="0"/>
              <a:t>Powered by node.js!</a:t>
            </a:r>
          </a:p>
          <a:p>
            <a:r>
              <a:rPr lang="en-US" dirty="0" smtClean="0"/>
              <a:t>Recurring jobs</a:t>
            </a:r>
          </a:p>
          <a:p>
            <a:r>
              <a:rPr lang="en-US" dirty="0" smtClean="0"/>
              <a:t>Access to Azure APIs within runtime</a:t>
            </a:r>
          </a:p>
        </p:txBody>
      </p:sp>
    </p:spTree>
    <p:extLst>
      <p:ext uri="{BB962C8B-B14F-4D97-AF65-F5344CB8AC3E}">
        <p14:creationId xmlns:p14="http://schemas.microsoft.com/office/powerpoint/2010/main" val="332217789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89200"/>
          </a:xfrm>
        </p:spPr>
        <p:txBody>
          <a:bodyPr/>
          <a:lstStyle/>
          <a:p>
            <a:r>
              <a:rPr lang="en-US" dirty="0" smtClean="0"/>
              <a:t>Azure Mobile Services</a:t>
            </a:r>
            <a:endParaRPr lang="en-US" dirty="0"/>
          </a:p>
        </p:txBody>
      </p:sp>
      <p:sp>
        <p:nvSpPr>
          <p:cNvPr id="3" name="Content Placeholder 2"/>
          <p:cNvSpPr>
            <a:spLocks noGrp="1"/>
          </p:cNvSpPr>
          <p:nvPr>
            <p:ph sz="quarter" idx="10"/>
          </p:nvPr>
        </p:nvSpPr>
        <p:spPr>
          <a:xfrm>
            <a:off x="408908" y="1561254"/>
            <a:ext cx="8787386" cy="2351669"/>
          </a:xfrm>
        </p:spPr>
        <p:txBody>
          <a:bodyPr/>
          <a:lstStyle/>
          <a:p>
            <a:r>
              <a:rPr lang="en-US" dirty="0" smtClean="0"/>
              <a:t>Use Cases</a:t>
            </a:r>
          </a:p>
          <a:p>
            <a:pPr lvl="1"/>
            <a:r>
              <a:rPr lang="en-US" dirty="0" smtClean="0"/>
              <a:t>Mobile</a:t>
            </a:r>
          </a:p>
          <a:p>
            <a:pPr lvl="1"/>
            <a:r>
              <a:rPr lang="en-US" dirty="0" smtClean="0"/>
              <a:t>Desktop apps</a:t>
            </a:r>
          </a:p>
          <a:p>
            <a:pPr lvl="1"/>
            <a:r>
              <a:rPr lang="en-US" dirty="0" smtClean="0"/>
              <a:t>Service Façade</a:t>
            </a:r>
          </a:p>
          <a:p>
            <a:pPr lvl="1"/>
            <a:endParaRPr lang="en-US" dirty="0"/>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3133277533"/>
              </p:ext>
            </p:extLst>
          </p:nvPr>
        </p:nvGraphicFramePr>
        <p:xfrm>
          <a:off x="152400" y="3200400"/>
          <a:ext cx="9372600" cy="2907290"/>
        </p:xfrm>
        <a:graphic>
          <a:graphicData uri="http://schemas.openxmlformats.org/drawingml/2006/table">
            <a:tbl>
              <a:tblPr/>
              <a:tblGrid>
                <a:gridCol w="2313852"/>
                <a:gridCol w="2352916"/>
                <a:gridCol w="2352916"/>
                <a:gridCol w="2352916"/>
              </a:tblGrid>
              <a:tr h="111573">
                <a:tc>
                  <a:txBody>
                    <a:bodyPr/>
                    <a:lstStyle/>
                    <a:p>
                      <a:pPr algn="ctr"/>
                      <a:r>
                        <a:rPr lang="en-US" sz="1600" b="1" cap="all" dirty="0">
                          <a:solidFill>
                            <a:srgbClr val="666666"/>
                          </a:solidFill>
                          <a:effectLst/>
                        </a:rPr>
                        <a:t> </a:t>
                      </a:r>
                    </a:p>
                  </a:txBody>
                  <a:tcPr marL="45619" marR="45619" marT="21289" marB="21289"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a:solidFill>
                            <a:srgbClr val="666666"/>
                          </a:solidFill>
                          <a:effectLst/>
                        </a:rPr>
                        <a:t>FREE</a:t>
                      </a:r>
                      <a:r>
                        <a:rPr lang="en-US" sz="1600" b="1" cap="all" baseline="30000">
                          <a:solidFill>
                            <a:srgbClr val="666666"/>
                          </a:solidFill>
                          <a:effectLst/>
                        </a:rPr>
                        <a:t>1</a:t>
                      </a:r>
                      <a:endParaRPr lang="en-US" sz="1600" b="1" cap="all">
                        <a:solidFill>
                          <a:srgbClr val="666666"/>
                        </a:solidFill>
                        <a:effectLst/>
                      </a:endParaRPr>
                    </a:p>
                  </a:txBody>
                  <a:tcPr marL="45619" marR="45619" marT="21289" marB="21289"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a:solidFill>
                            <a:srgbClr val="666666"/>
                          </a:solidFill>
                          <a:effectLst/>
                        </a:rPr>
                        <a:t>STANDARD</a:t>
                      </a:r>
                    </a:p>
                  </a:txBody>
                  <a:tcPr marL="45619" marR="45619" marT="21289" marB="21289"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c>
                  <a:txBody>
                    <a:bodyPr/>
                    <a:lstStyle/>
                    <a:p>
                      <a:pPr algn="ctr"/>
                      <a:r>
                        <a:rPr lang="en-US" sz="1600" b="1" cap="all">
                          <a:solidFill>
                            <a:srgbClr val="666666"/>
                          </a:solidFill>
                          <a:effectLst/>
                        </a:rPr>
                        <a:t>PREMIUM</a:t>
                      </a:r>
                    </a:p>
                  </a:txBody>
                  <a:tcPr marL="45619" marR="45619" marT="21289" marB="21289" anchor="ctr">
                    <a:lnL>
                      <a:noFill/>
                    </a:lnL>
                    <a:lnR>
                      <a:noFill/>
                    </a:lnR>
                    <a:lnT w="19050" cap="flat" cmpd="sng" algn="ctr">
                      <a:solidFill>
                        <a:srgbClr val="999999"/>
                      </a:solidFill>
                      <a:prstDash val="solid"/>
                      <a:round/>
                      <a:headEnd type="none" w="med" len="med"/>
                      <a:tailEnd type="none" w="med" len="med"/>
                    </a:lnT>
                    <a:lnB w="19050" cap="flat" cmpd="sng" algn="ctr">
                      <a:solidFill>
                        <a:srgbClr val="999999"/>
                      </a:solidFill>
                      <a:prstDash val="solid"/>
                      <a:round/>
                      <a:headEnd type="none" w="med" len="med"/>
                      <a:tailEnd type="none" w="med" len="med"/>
                    </a:lnB>
                    <a:solidFill>
                      <a:srgbClr val="E8E8E8"/>
                    </a:solidFill>
                  </a:tcPr>
                </a:tc>
              </a:tr>
              <a:tr h="306394">
                <a:tc>
                  <a:txBody>
                    <a:bodyPr/>
                    <a:lstStyle/>
                    <a:p>
                      <a:pPr algn="l"/>
                      <a:r>
                        <a:rPr lang="en-US" sz="1600" b="1">
                          <a:solidFill>
                            <a:srgbClr val="505050"/>
                          </a:solidFill>
                          <a:effectLst/>
                        </a:rPr>
                        <a:t>Price</a:t>
                      </a:r>
                      <a:r>
                        <a:rPr lang="en-US" sz="1600" b="1" baseline="30000">
                          <a:solidFill>
                            <a:srgbClr val="505050"/>
                          </a:solidFill>
                          <a:effectLst/>
                        </a:rPr>
                        <a:t>2</a:t>
                      </a:r>
                      <a:endParaRPr lang="en-US" sz="1600" b="1">
                        <a:solidFill>
                          <a:srgbClr val="505050"/>
                        </a:solidFill>
                        <a:effectLst/>
                      </a:endParaRPr>
                    </a:p>
                  </a:txBody>
                  <a:tcPr marL="45619" marR="45619" marT="15206" marB="15206"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1">
                          <a:solidFill>
                            <a:srgbClr val="505050"/>
                          </a:solidFill>
                          <a:effectLst/>
                        </a:rPr>
                        <a:t>Free</a:t>
                      </a:r>
                      <a:r>
                        <a:rPr lang="en-US" sz="1600" b="0">
                          <a:solidFill>
                            <a:srgbClr val="505050"/>
                          </a:solidFill>
                          <a:effectLst/>
                        </a:rPr>
                        <a:t/>
                      </a:r>
                      <a:br>
                        <a:rPr lang="en-US" sz="1600" b="0">
                          <a:solidFill>
                            <a:srgbClr val="505050"/>
                          </a:solidFill>
                          <a:effectLst/>
                        </a:rPr>
                      </a:br>
                      <a:r>
                        <a:rPr lang="en-US" sz="1600" b="0">
                          <a:solidFill>
                            <a:srgbClr val="505050"/>
                          </a:solidFill>
                          <a:effectLst/>
                        </a:rPr>
                        <a:t>(up to 10 services / month)</a:t>
                      </a:r>
                    </a:p>
                  </a:txBody>
                  <a:tcPr marL="45619" marR="45619" marT="15206" marB="15206"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1">
                          <a:solidFill>
                            <a:srgbClr val="505050"/>
                          </a:solidFill>
                          <a:effectLst/>
                        </a:rPr>
                        <a:t>$25</a:t>
                      </a:r>
                      <a:r>
                        <a:rPr lang="en-US" sz="1600" b="0">
                          <a:solidFill>
                            <a:srgbClr val="505050"/>
                          </a:solidFill>
                          <a:effectLst/>
                        </a:rPr>
                        <a:t> / month </a:t>
                      </a:r>
                      <a:br>
                        <a:rPr lang="en-US" sz="1600" b="0">
                          <a:solidFill>
                            <a:srgbClr val="505050"/>
                          </a:solidFill>
                          <a:effectLst/>
                        </a:rPr>
                      </a:br>
                      <a:r>
                        <a:rPr lang="en-US" sz="1600" b="0">
                          <a:solidFill>
                            <a:srgbClr val="505050"/>
                          </a:solidFill>
                          <a:effectLst/>
                        </a:rPr>
                        <a:t>per unit</a:t>
                      </a:r>
                    </a:p>
                  </a:txBody>
                  <a:tcPr marL="45619" marR="45619" marT="15206" marB="15206"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c>
                  <a:txBody>
                    <a:bodyPr/>
                    <a:lstStyle/>
                    <a:p>
                      <a:pPr algn="ctr"/>
                      <a:r>
                        <a:rPr lang="en-US" sz="1600" b="1">
                          <a:solidFill>
                            <a:srgbClr val="505050"/>
                          </a:solidFill>
                          <a:effectLst/>
                        </a:rPr>
                        <a:t>$199</a:t>
                      </a:r>
                      <a:r>
                        <a:rPr lang="en-US" sz="1600" b="0">
                          <a:solidFill>
                            <a:srgbClr val="505050"/>
                          </a:solidFill>
                          <a:effectLst/>
                        </a:rPr>
                        <a:t> / month </a:t>
                      </a:r>
                      <a:br>
                        <a:rPr lang="en-US" sz="1600" b="0">
                          <a:solidFill>
                            <a:srgbClr val="505050"/>
                          </a:solidFill>
                          <a:effectLst/>
                        </a:rPr>
                      </a:br>
                      <a:r>
                        <a:rPr lang="en-US" sz="1600" b="0">
                          <a:solidFill>
                            <a:srgbClr val="505050"/>
                          </a:solidFill>
                          <a:effectLst/>
                        </a:rPr>
                        <a:t>per unit</a:t>
                      </a:r>
                    </a:p>
                  </a:txBody>
                  <a:tcPr marL="45619" marR="45619" marT="15206" marB="15206" anchor="ctr">
                    <a:lnL>
                      <a:noFill/>
                    </a:lnL>
                    <a:lnR>
                      <a:noFill/>
                    </a:lnR>
                    <a:lnT w="19050" cap="flat" cmpd="sng" algn="ctr">
                      <a:solidFill>
                        <a:srgbClr val="999999"/>
                      </a:solidFill>
                      <a:prstDash val="solid"/>
                      <a:round/>
                      <a:headEnd type="none" w="med" len="med"/>
                      <a:tailEnd type="none" w="med" len="med"/>
                    </a:lnT>
                    <a:lnB>
                      <a:noFill/>
                    </a:lnB>
                    <a:solidFill>
                      <a:srgbClr val="EEEEEE"/>
                    </a:solidFill>
                  </a:tcPr>
                </a:tc>
              </a:tr>
              <a:tr h="168403">
                <a:tc>
                  <a:txBody>
                    <a:bodyPr/>
                    <a:lstStyle/>
                    <a:p>
                      <a:pPr algn="l"/>
                      <a:r>
                        <a:rPr lang="en-US" sz="1600" b="1">
                          <a:solidFill>
                            <a:srgbClr val="505050"/>
                          </a:solidFill>
                          <a:effectLst/>
                        </a:rPr>
                        <a:t>API Calls</a:t>
                      </a:r>
                      <a:r>
                        <a:rPr lang="en-US" sz="1600" b="1" baseline="30000">
                          <a:solidFill>
                            <a:srgbClr val="505050"/>
                          </a:solidFill>
                          <a:effectLst/>
                        </a:rPr>
                        <a:t>2</a:t>
                      </a:r>
                      <a:endParaRPr lang="en-US" sz="1600" b="1">
                        <a:solidFill>
                          <a:srgbClr val="505050"/>
                        </a:solidFill>
                        <a:effectLst/>
                      </a:endParaRP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500K</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1.5M per unit</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15M per unit</a:t>
                      </a:r>
                    </a:p>
                  </a:txBody>
                  <a:tcPr marL="45619" marR="45619" marT="15206" marB="15206" anchor="ctr">
                    <a:lnL>
                      <a:noFill/>
                    </a:lnL>
                    <a:lnR>
                      <a:noFill/>
                    </a:lnR>
                    <a:lnT>
                      <a:noFill/>
                    </a:lnT>
                    <a:lnB>
                      <a:noFill/>
                    </a:lnB>
                    <a:solidFill>
                      <a:srgbClr val="E8E8E8"/>
                    </a:solidFill>
                  </a:tcPr>
                </a:tc>
              </a:tr>
              <a:tr h="168403">
                <a:tc>
                  <a:txBody>
                    <a:bodyPr/>
                    <a:lstStyle/>
                    <a:p>
                      <a:pPr algn="l"/>
                      <a:r>
                        <a:rPr lang="en-US" sz="1600" b="1">
                          <a:solidFill>
                            <a:srgbClr val="505050"/>
                          </a:solidFill>
                          <a:effectLst/>
                        </a:rPr>
                        <a:t>Active Devices</a:t>
                      </a:r>
                      <a:r>
                        <a:rPr lang="en-US" sz="1600" b="1" baseline="30000">
                          <a:solidFill>
                            <a:srgbClr val="505050"/>
                          </a:solidFill>
                          <a:effectLst/>
                        </a:rPr>
                        <a:t>3</a:t>
                      </a:r>
                      <a:endParaRPr lang="en-US" sz="1600" b="1">
                        <a:solidFill>
                          <a:srgbClr val="505050"/>
                        </a:solidFill>
                        <a:effectLst/>
                      </a:endParaRP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500</a:t>
                      </a: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Unlimited</a:t>
                      </a: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Unlimited</a:t>
                      </a:r>
                    </a:p>
                  </a:txBody>
                  <a:tcPr marL="45619" marR="45619" marT="15206" marB="15206" anchor="ctr">
                    <a:lnL>
                      <a:noFill/>
                    </a:lnL>
                    <a:lnR>
                      <a:noFill/>
                    </a:lnR>
                    <a:lnT>
                      <a:noFill/>
                    </a:lnT>
                    <a:lnB>
                      <a:noFill/>
                    </a:lnB>
                    <a:solidFill>
                      <a:srgbClr val="EEEEEE"/>
                    </a:solidFill>
                  </a:tcPr>
                </a:tc>
              </a:tr>
              <a:tr h="168403">
                <a:tc>
                  <a:txBody>
                    <a:bodyPr/>
                    <a:lstStyle/>
                    <a:p>
                      <a:pPr algn="l"/>
                      <a:r>
                        <a:rPr lang="en-US" sz="1600" b="1">
                          <a:solidFill>
                            <a:srgbClr val="505050"/>
                          </a:solidFill>
                          <a:effectLst/>
                        </a:rPr>
                        <a:t>Scale</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N/A</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Up to 6 units</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Up to 10 units</a:t>
                      </a:r>
                    </a:p>
                  </a:txBody>
                  <a:tcPr marL="45619" marR="45619" marT="15206" marB="15206" anchor="ctr">
                    <a:lnL>
                      <a:noFill/>
                    </a:lnL>
                    <a:lnR>
                      <a:noFill/>
                    </a:lnR>
                    <a:lnT>
                      <a:noFill/>
                    </a:lnT>
                    <a:lnB>
                      <a:noFill/>
                    </a:lnB>
                    <a:solidFill>
                      <a:srgbClr val="E8E8E8"/>
                    </a:solidFill>
                  </a:tcPr>
                </a:tc>
              </a:tr>
              <a:tr h="168403">
                <a:tc>
                  <a:txBody>
                    <a:bodyPr/>
                    <a:lstStyle/>
                    <a:p>
                      <a:pPr algn="l"/>
                      <a:r>
                        <a:rPr lang="en-US" sz="1600" b="1">
                          <a:solidFill>
                            <a:srgbClr val="505050"/>
                          </a:solidFill>
                          <a:effectLst/>
                        </a:rPr>
                        <a:t>Scheduled jobs</a:t>
                      </a:r>
                      <a:r>
                        <a:rPr lang="en-US" sz="1600" b="1" baseline="30000">
                          <a:solidFill>
                            <a:srgbClr val="505050"/>
                          </a:solidFill>
                          <a:effectLst/>
                        </a:rPr>
                        <a:t>4</a:t>
                      </a:r>
                      <a:endParaRPr lang="en-US" sz="1600" b="1">
                        <a:solidFill>
                          <a:srgbClr val="505050"/>
                        </a:solidFill>
                        <a:effectLst/>
                      </a:endParaRP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Limited</a:t>
                      </a: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Included</a:t>
                      </a:r>
                    </a:p>
                  </a:txBody>
                  <a:tcPr marL="45619" marR="45619" marT="15206" marB="15206" anchor="ctr">
                    <a:lnL>
                      <a:noFill/>
                    </a:lnL>
                    <a:lnR>
                      <a:noFill/>
                    </a:lnR>
                    <a:lnT>
                      <a:noFill/>
                    </a:lnT>
                    <a:lnB>
                      <a:noFill/>
                    </a:lnB>
                    <a:solidFill>
                      <a:srgbClr val="EEEEEE"/>
                    </a:solidFill>
                  </a:tcPr>
                </a:tc>
                <a:tc>
                  <a:txBody>
                    <a:bodyPr/>
                    <a:lstStyle/>
                    <a:p>
                      <a:pPr algn="ctr"/>
                      <a:r>
                        <a:rPr lang="en-US" sz="1600" b="0">
                          <a:solidFill>
                            <a:srgbClr val="505050"/>
                          </a:solidFill>
                          <a:effectLst/>
                        </a:rPr>
                        <a:t>Included</a:t>
                      </a:r>
                    </a:p>
                  </a:txBody>
                  <a:tcPr marL="45619" marR="45619" marT="15206" marB="15206" anchor="ctr">
                    <a:lnL>
                      <a:noFill/>
                    </a:lnL>
                    <a:lnR>
                      <a:noFill/>
                    </a:lnR>
                    <a:lnT>
                      <a:noFill/>
                    </a:lnT>
                    <a:lnB>
                      <a:noFill/>
                    </a:lnB>
                    <a:solidFill>
                      <a:srgbClr val="EEEEEE"/>
                    </a:solidFill>
                  </a:tcPr>
                </a:tc>
              </a:tr>
              <a:tr h="513381">
                <a:tc>
                  <a:txBody>
                    <a:bodyPr/>
                    <a:lstStyle/>
                    <a:p>
                      <a:pPr algn="l"/>
                      <a:r>
                        <a:rPr lang="en-US" sz="1600" b="1" dirty="0">
                          <a:solidFill>
                            <a:srgbClr val="505050"/>
                          </a:solidFill>
                          <a:effectLst/>
                        </a:rPr>
                        <a:t>SQL Database</a:t>
                      </a:r>
                      <a:r>
                        <a:rPr lang="en-US" sz="1600" b="1" baseline="30000" dirty="0">
                          <a:solidFill>
                            <a:srgbClr val="505050"/>
                          </a:solidFill>
                          <a:effectLst/>
                        </a:rPr>
                        <a:t>5</a:t>
                      </a:r>
                      <a:r>
                        <a:rPr lang="en-US" sz="1600" b="1" dirty="0">
                          <a:solidFill>
                            <a:srgbClr val="505050"/>
                          </a:solidFill>
                          <a:effectLst/>
                        </a:rPr>
                        <a:t/>
                      </a:r>
                      <a:br>
                        <a:rPr lang="en-US" sz="1600" b="1" dirty="0">
                          <a:solidFill>
                            <a:srgbClr val="505050"/>
                          </a:solidFill>
                          <a:effectLst/>
                        </a:rPr>
                      </a:br>
                      <a:r>
                        <a:rPr lang="en-US" sz="1600" b="1" dirty="0">
                          <a:solidFill>
                            <a:srgbClr val="505050"/>
                          </a:solidFill>
                          <a:effectLst/>
                        </a:rPr>
                        <a:t>(required)</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20 MB included,</a:t>
                      </a:r>
                      <a:br>
                        <a:rPr lang="en-US" sz="1600" b="0">
                          <a:solidFill>
                            <a:srgbClr val="505050"/>
                          </a:solidFill>
                          <a:effectLst/>
                        </a:rPr>
                      </a:br>
                      <a:r>
                        <a:rPr lang="en-US" sz="1600" b="0" u="none" strike="noStrike">
                          <a:solidFill>
                            <a:srgbClr val="00A8D9"/>
                          </a:solidFill>
                          <a:effectLst/>
                          <a:hlinkClick r:id="rId3"/>
                        </a:rPr>
                        <a:t>Standard rates apply</a:t>
                      </a:r>
                      <a:r>
                        <a:rPr lang="en-US" sz="1600" b="0">
                          <a:solidFill>
                            <a:srgbClr val="505050"/>
                          </a:solidFill>
                          <a:effectLst/>
                        </a:rPr>
                        <a:t> for additional capacity</a:t>
                      </a:r>
                    </a:p>
                  </a:txBody>
                  <a:tcPr marL="45619" marR="45619" marT="15206" marB="15206" anchor="ctr">
                    <a:lnL>
                      <a:noFill/>
                    </a:lnL>
                    <a:lnR>
                      <a:noFill/>
                    </a:lnR>
                    <a:lnT>
                      <a:noFill/>
                    </a:lnT>
                    <a:lnB>
                      <a:noFill/>
                    </a:lnB>
                    <a:solidFill>
                      <a:srgbClr val="E8E8E8"/>
                    </a:solidFill>
                  </a:tcPr>
                </a:tc>
                <a:tc>
                  <a:txBody>
                    <a:bodyPr/>
                    <a:lstStyle/>
                    <a:p>
                      <a:pPr algn="ctr"/>
                      <a:r>
                        <a:rPr lang="en-US" sz="1600" b="0">
                          <a:solidFill>
                            <a:srgbClr val="505050"/>
                          </a:solidFill>
                          <a:effectLst/>
                        </a:rPr>
                        <a:t>20 MB included,</a:t>
                      </a:r>
                      <a:br>
                        <a:rPr lang="en-US" sz="1600" b="0">
                          <a:solidFill>
                            <a:srgbClr val="505050"/>
                          </a:solidFill>
                          <a:effectLst/>
                        </a:rPr>
                      </a:br>
                      <a:r>
                        <a:rPr lang="en-US" sz="1600" b="0" u="none" strike="noStrike">
                          <a:solidFill>
                            <a:srgbClr val="00A8D9"/>
                          </a:solidFill>
                          <a:effectLst/>
                          <a:hlinkClick r:id="rId3"/>
                        </a:rPr>
                        <a:t>Standard rates apply</a:t>
                      </a:r>
                      <a:r>
                        <a:rPr lang="en-US" sz="1600" b="0">
                          <a:solidFill>
                            <a:srgbClr val="505050"/>
                          </a:solidFill>
                          <a:effectLst/>
                        </a:rPr>
                        <a:t> for additional capacity</a:t>
                      </a:r>
                    </a:p>
                  </a:txBody>
                  <a:tcPr marL="45619" marR="45619" marT="15206" marB="15206" anchor="ctr">
                    <a:lnL>
                      <a:noFill/>
                    </a:lnL>
                    <a:lnR>
                      <a:noFill/>
                    </a:lnR>
                    <a:lnT>
                      <a:noFill/>
                    </a:lnT>
                    <a:lnB>
                      <a:noFill/>
                    </a:lnB>
                    <a:solidFill>
                      <a:srgbClr val="E8E8E8"/>
                    </a:solidFill>
                  </a:tcPr>
                </a:tc>
                <a:tc>
                  <a:txBody>
                    <a:bodyPr/>
                    <a:lstStyle/>
                    <a:p>
                      <a:pPr algn="ctr"/>
                      <a:r>
                        <a:rPr lang="en-US" sz="1600" b="0" dirty="0">
                          <a:solidFill>
                            <a:srgbClr val="505050"/>
                          </a:solidFill>
                          <a:effectLst/>
                        </a:rPr>
                        <a:t>20 MB included,</a:t>
                      </a:r>
                      <a:br>
                        <a:rPr lang="en-US" sz="1600" b="0" dirty="0">
                          <a:solidFill>
                            <a:srgbClr val="505050"/>
                          </a:solidFill>
                          <a:effectLst/>
                        </a:rPr>
                      </a:br>
                      <a:r>
                        <a:rPr lang="en-US" sz="1600" b="0" u="none" strike="noStrike" dirty="0">
                          <a:solidFill>
                            <a:srgbClr val="00A8D9"/>
                          </a:solidFill>
                          <a:effectLst/>
                          <a:hlinkClick r:id="rId3"/>
                        </a:rPr>
                        <a:t>Standard rates apply</a:t>
                      </a:r>
                      <a:r>
                        <a:rPr lang="en-US" sz="1600" b="0" dirty="0">
                          <a:solidFill>
                            <a:srgbClr val="505050"/>
                          </a:solidFill>
                          <a:effectLst/>
                        </a:rPr>
                        <a:t> for additional capacity</a:t>
                      </a:r>
                    </a:p>
                  </a:txBody>
                  <a:tcPr marL="45619" marR="45619" marT="15206" marB="15206" anchor="ctr">
                    <a:lnL>
                      <a:noFill/>
                    </a:lnL>
                    <a:lnR>
                      <a:noFill/>
                    </a:lnR>
                    <a:lnT>
                      <a:noFill/>
                    </a:lnT>
                    <a:lnB>
                      <a:noFill/>
                    </a:lnB>
                    <a:solidFill>
                      <a:srgbClr val="E8E8E8"/>
                    </a:solidFill>
                  </a:tcPr>
                </a:tc>
              </a:tr>
            </a:tbl>
          </a:graphicData>
        </a:graphic>
      </p:graphicFrame>
    </p:spTree>
    <p:extLst>
      <p:ext uri="{BB962C8B-B14F-4D97-AF65-F5344CB8AC3E}">
        <p14:creationId xmlns:p14="http://schemas.microsoft.com/office/powerpoint/2010/main" val="63257383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Access Control Service</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Scott Decker</a:t>
            </a:r>
          </a:p>
        </p:txBody>
      </p:sp>
    </p:spTree>
    <p:extLst>
      <p:ext uri="{BB962C8B-B14F-4D97-AF65-F5344CB8AC3E}">
        <p14:creationId xmlns:p14="http://schemas.microsoft.com/office/powerpoint/2010/main" val="3556264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do I authenticate users in Azure?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33</a:t>
            </a:fld>
            <a:endParaRPr lang="en-US"/>
          </a:p>
        </p:txBody>
      </p:sp>
      <p:pic>
        <p:nvPicPr>
          <p:cNvPr id="1026" name="Picture 2" descr="http://www.fedtechmagazine.com/sites/default/files/cloud-user-authentication-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19200"/>
            <a:ext cx="4953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3352800" y="2667000"/>
            <a:ext cx="1523999" cy="436402"/>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noProof="0" dirty="0" smtClean="0">
                <a:solidFill>
                  <a:srgbClr val="0071BC">
                    <a:alpha val="99000"/>
                  </a:srgbClr>
                </a:solidFill>
                <a:latin typeface="Segoe UI Light"/>
              </a:rPr>
              <a:t>Website</a:t>
            </a:r>
            <a:endParaRPr kumimoji="0" lang="en-US" sz="1890" b="0" i="0" u="none" strike="noStrike" kern="1200" cap="none" spc="0" normalizeH="0" baseline="0" noProof="0" dirty="0">
              <a:ln>
                <a:noFill/>
              </a:ln>
              <a:solidFill>
                <a:srgbClr val="5F5F5F">
                  <a:alpha val="99000"/>
                </a:srgbClr>
              </a:solidFill>
              <a:effectLst/>
              <a:uLnTx/>
              <a:uFillTx/>
              <a:latin typeface="Segoe UI"/>
            </a:endParaRPr>
          </a:p>
        </p:txBody>
      </p:sp>
      <p:sp>
        <p:nvSpPr>
          <p:cNvPr id="7" name="Text Placeholder 3"/>
          <p:cNvSpPr txBox="1">
            <a:spLocks/>
          </p:cNvSpPr>
          <p:nvPr/>
        </p:nvSpPr>
        <p:spPr>
          <a:xfrm>
            <a:off x="5410200" y="4419600"/>
            <a:ext cx="1219200" cy="436402"/>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noProof="0" dirty="0" smtClean="0">
                <a:solidFill>
                  <a:srgbClr val="0071BC">
                    <a:alpha val="99000"/>
                  </a:srgbClr>
                </a:solidFill>
                <a:latin typeface="Segoe UI Light"/>
              </a:rPr>
              <a:t>ACS</a:t>
            </a:r>
            <a:endParaRPr kumimoji="0" lang="en-US" sz="1890" b="0" i="0" u="none" strike="noStrike" kern="1200" cap="none" spc="0" normalizeH="0" baseline="0" noProof="0" dirty="0">
              <a:ln>
                <a:noFill/>
              </a:ln>
              <a:solidFill>
                <a:srgbClr val="5F5F5F">
                  <a:alpha val="99000"/>
                </a:srgbClr>
              </a:solidFill>
              <a:effectLst/>
              <a:uLnTx/>
              <a:uFillTx/>
              <a:latin typeface="Segoe UI"/>
            </a:endParaRPr>
          </a:p>
        </p:txBody>
      </p:sp>
    </p:spTree>
    <p:extLst>
      <p:ext uri="{BB962C8B-B14F-4D97-AF65-F5344CB8AC3E}">
        <p14:creationId xmlns:p14="http://schemas.microsoft.com/office/powerpoint/2010/main" val="354369287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is Azure ACS different?</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34</a:t>
            </a:fld>
            <a:endParaRPr lang="en-US"/>
          </a:p>
        </p:txBody>
      </p:sp>
      <p:sp>
        <p:nvSpPr>
          <p:cNvPr id="12" name="Text Placeholder 3"/>
          <p:cNvSpPr txBox="1">
            <a:spLocks/>
          </p:cNvSpPr>
          <p:nvPr/>
        </p:nvSpPr>
        <p:spPr>
          <a:xfrm>
            <a:off x="1665477" y="1562717"/>
            <a:ext cx="1724693" cy="436402"/>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dirty="0" smtClean="0">
                <a:solidFill>
                  <a:srgbClr val="0071BC">
                    <a:alpha val="99000"/>
                  </a:srgbClr>
                </a:solidFill>
                <a:latin typeface="Segoe UI Light"/>
              </a:rPr>
              <a:t>Old Way</a:t>
            </a:r>
            <a:endParaRPr kumimoji="0" lang="en-US" sz="1890" b="0" i="0" u="none" strike="noStrike" kern="1200" cap="none" spc="0" normalizeH="0" baseline="0" noProof="0" dirty="0">
              <a:ln>
                <a:noFill/>
              </a:ln>
              <a:solidFill>
                <a:srgbClr val="5F5F5F">
                  <a:alpha val="99000"/>
                </a:srgbClr>
              </a:solidFill>
              <a:effectLst/>
              <a:uLnTx/>
              <a:uFillTx/>
              <a:latin typeface="Segoe UI"/>
            </a:endParaRPr>
          </a:p>
        </p:txBody>
      </p:sp>
      <p:sp>
        <p:nvSpPr>
          <p:cNvPr id="13" name="Text Placeholder 3"/>
          <p:cNvSpPr txBox="1">
            <a:spLocks/>
          </p:cNvSpPr>
          <p:nvPr/>
        </p:nvSpPr>
        <p:spPr>
          <a:xfrm>
            <a:off x="5971840" y="1562717"/>
            <a:ext cx="1724693" cy="436402"/>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dirty="0" smtClean="0">
                <a:solidFill>
                  <a:srgbClr val="0071BC">
                    <a:alpha val="99000"/>
                  </a:srgbClr>
                </a:solidFill>
                <a:latin typeface="Segoe UI Light"/>
              </a:rPr>
              <a:t>New Way</a:t>
            </a:r>
            <a:endParaRPr kumimoji="0" lang="en-US" sz="1890" b="0" i="0" u="none" strike="noStrike" kern="1200" cap="none" spc="0" normalizeH="0" baseline="0" noProof="0" dirty="0">
              <a:ln>
                <a:noFill/>
              </a:ln>
              <a:solidFill>
                <a:srgbClr val="5F5F5F">
                  <a:alpha val="99000"/>
                </a:srgbClr>
              </a:solidFill>
              <a:effectLst/>
              <a:uLnTx/>
              <a:uFillTx/>
              <a:latin typeface="Segoe UI"/>
            </a:endParaRPr>
          </a:p>
        </p:txBody>
      </p:sp>
      <p:sp>
        <p:nvSpPr>
          <p:cNvPr id="17" name="TextBox 16"/>
          <p:cNvSpPr txBox="1"/>
          <p:nvPr/>
        </p:nvSpPr>
        <p:spPr>
          <a:xfrm>
            <a:off x="5971840" y="5513102"/>
            <a:ext cx="2412949" cy="553998"/>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Y</a:t>
            </a:r>
            <a:r>
              <a:rPr lang="en-US" sz="2000" dirty="0" smtClean="0">
                <a:gradFill>
                  <a:gsLst>
                    <a:gs pos="0">
                      <a:srgbClr val="292929">
                        <a:lumMod val="90000"/>
                        <a:lumOff val="10000"/>
                      </a:srgbClr>
                    </a:gs>
                    <a:gs pos="86000">
                      <a:srgbClr val="292929">
                        <a:lumMod val="90000"/>
                        <a:lumOff val="10000"/>
                      </a:srgbClr>
                    </a:gs>
                  </a:gsLst>
                  <a:lin ang="5400000" scaled="0"/>
                </a:gradFill>
              </a:rPr>
              <a:t>ou don’t have to write the code!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5" name="Picture 4"/>
          <p:cNvPicPr>
            <a:picLocks noChangeAspect="1"/>
          </p:cNvPicPr>
          <p:nvPr/>
        </p:nvPicPr>
        <p:blipFill>
          <a:blip r:embed="rId3"/>
          <a:stretch>
            <a:fillRect/>
          </a:stretch>
        </p:blipFill>
        <p:spPr>
          <a:xfrm>
            <a:off x="691786" y="2181839"/>
            <a:ext cx="4200254" cy="1930863"/>
          </a:xfrm>
          <a:prstGeom prst="rect">
            <a:avLst/>
          </a:prstGeom>
        </p:spPr>
      </p:pic>
      <p:pic>
        <p:nvPicPr>
          <p:cNvPr id="6" name="Picture 5"/>
          <p:cNvPicPr>
            <a:picLocks noChangeAspect="1"/>
          </p:cNvPicPr>
          <p:nvPr/>
        </p:nvPicPr>
        <p:blipFill rotWithShape="1">
          <a:blip r:embed="rId4"/>
          <a:srcRect b="38818"/>
          <a:stretch/>
        </p:blipFill>
        <p:spPr>
          <a:xfrm>
            <a:off x="5184389" y="2138259"/>
            <a:ext cx="3200400" cy="2814741"/>
          </a:xfrm>
          <a:prstGeom prst="rect">
            <a:avLst/>
          </a:prstGeom>
        </p:spPr>
      </p:pic>
      <p:cxnSp>
        <p:nvCxnSpPr>
          <p:cNvPr id="18" name="Straight Arrow Connector 17"/>
          <p:cNvCxnSpPr/>
          <p:nvPr/>
        </p:nvCxnSpPr>
        <p:spPr>
          <a:xfrm>
            <a:off x="6783859" y="4953000"/>
            <a:ext cx="730" cy="560102"/>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34369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4"/>
          <p:cNvSpPr/>
          <p:nvPr/>
        </p:nvSpPr>
        <p:spPr>
          <a:xfrm>
            <a:off x="271573" y="6226470"/>
            <a:ext cx="3056710" cy="10343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2000" b="1" kern="1200" dirty="0"/>
          </a:p>
        </p:txBody>
      </p:sp>
      <p:sp>
        <p:nvSpPr>
          <p:cNvPr id="2" name="Title 1"/>
          <p:cNvSpPr>
            <a:spLocks noGrp="1"/>
          </p:cNvSpPr>
          <p:nvPr>
            <p:ph type="title"/>
          </p:nvPr>
        </p:nvSpPr>
        <p:spPr>
          <a:xfrm>
            <a:off x="408907" y="243840"/>
            <a:ext cx="8782135" cy="553998"/>
          </a:xfrm>
        </p:spPr>
        <p:txBody>
          <a:bodyPr/>
          <a:lstStyle/>
          <a:p>
            <a:r>
              <a:rPr lang="en-US" sz="4000" dirty="0" smtClean="0"/>
              <a:t>ACS authentication for low D people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35</a:t>
            </a:fld>
            <a:endParaRPr lang="en-US"/>
          </a:p>
        </p:txBody>
      </p:sp>
      <p:pic>
        <p:nvPicPr>
          <p:cNvPr id="21" name="Picture 20"/>
          <p:cNvPicPr>
            <a:picLocks noChangeAspect="1"/>
          </p:cNvPicPr>
          <p:nvPr/>
        </p:nvPicPr>
        <p:blipFill rotWithShape="1">
          <a:blip r:embed="rId3"/>
          <a:srcRect t="47217" r="29396" b="22477"/>
          <a:stretch/>
        </p:blipFill>
        <p:spPr>
          <a:xfrm>
            <a:off x="556886" y="4191000"/>
            <a:ext cx="2964896" cy="685800"/>
          </a:xfrm>
          <a:prstGeom prst="rect">
            <a:avLst/>
          </a:prstGeom>
        </p:spPr>
      </p:pic>
      <p:sp>
        <p:nvSpPr>
          <p:cNvPr id="23" name="Freeform 6"/>
          <p:cNvSpPr>
            <a:spLocks noChangeAspect="1"/>
          </p:cNvSpPr>
          <p:nvPr/>
        </p:nvSpPr>
        <p:spPr bwMode="auto">
          <a:xfrm>
            <a:off x="6151524" y="3856097"/>
            <a:ext cx="2022552" cy="135560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64830" tIns="32415" rIns="64830" bIns="32415" numCol="1" anchor="t" anchorCtr="0" compatLnSpc="1">
            <a:prstTxWarp prst="textNoShape">
              <a:avLst/>
            </a:prstTxWarp>
          </a:bodyPr>
          <a:lstStyle/>
          <a:p>
            <a:pPr algn="ctr" defTabSz="720214" fontAlgn="auto">
              <a:lnSpc>
                <a:spcPct val="250000"/>
              </a:lnSpc>
              <a:spcBef>
                <a:spcPts val="0"/>
              </a:spcBef>
              <a:spcAft>
                <a:spcPts val="0"/>
              </a:spcAft>
            </a:pPr>
            <a:r>
              <a:rPr lang="en-US" sz="3200" b="1" dirty="0" smtClean="0">
                <a:solidFill>
                  <a:schemeClr val="accent6">
                    <a:lumMod val="60000"/>
                    <a:lumOff val="40000"/>
                  </a:schemeClr>
                </a:solidFill>
                <a:latin typeface="Segoe UI"/>
              </a:rPr>
              <a:t>ACS</a:t>
            </a:r>
            <a:endParaRPr lang="en-US" sz="2000" b="1" dirty="0">
              <a:solidFill>
                <a:schemeClr val="accent6">
                  <a:lumMod val="60000"/>
                  <a:lumOff val="40000"/>
                </a:schemeClr>
              </a:solidFill>
              <a:latin typeface="Segoe UI"/>
            </a:endParaRPr>
          </a:p>
        </p:txBody>
      </p:sp>
      <p:pic>
        <p:nvPicPr>
          <p:cNvPr id="6" name="Picture 5"/>
          <p:cNvPicPr>
            <a:picLocks noChangeAspect="1"/>
          </p:cNvPicPr>
          <p:nvPr/>
        </p:nvPicPr>
        <p:blipFill rotWithShape="1">
          <a:blip r:embed="rId4"/>
          <a:srcRect l="27429"/>
          <a:stretch/>
        </p:blipFill>
        <p:spPr>
          <a:xfrm>
            <a:off x="533400" y="3886200"/>
            <a:ext cx="2253443" cy="276225"/>
          </a:xfrm>
          <a:prstGeom prst="rect">
            <a:avLst/>
          </a:prstGeom>
        </p:spPr>
      </p:pic>
      <p:cxnSp>
        <p:nvCxnSpPr>
          <p:cNvPr id="24" name="Straight Arrow Connector 23"/>
          <p:cNvCxnSpPr/>
          <p:nvPr/>
        </p:nvCxnSpPr>
        <p:spPr>
          <a:xfrm flipV="1">
            <a:off x="2438400" y="2438400"/>
            <a:ext cx="1083382" cy="137160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011218" y="2424877"/>
            <a:ext cx="1151582" cy="1385123"/>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725917" y="4667805"/>
            <a:ext cx="2149367" cy="10286"/>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stretch>
            <a:fillRect/>
          </a:stretch>
        </p:blipFill>
        <p:spPr>
          <a:xfrm>
            <a:off x="3670558" y="1049019"/>
            <a:ext cx="2258832" cy="1725600"/>
          </a:xfrm>
          <a:prstGeom prst="rect">
            <a:avLst/>
          </a:prstGeom>
        </p:spPr>
      </p:pic>
      <p:sp>
        <p:nvSpPr>
          <p:cNvPr id="26" name="Text Placeholder 3"/>
          <p:cNvSpPr txBox="1">
            <a:spLocks/>
          </p:cNvSpPr>
          <p:nvPr/>
        </p:nvSpPr>
        <p:spPr>
          <a:xfrm>
            <a:off x="1447799" y="2602985"/>
            <a:ext cx="1717197" cy="553998"/>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sz="2000" dirty="0" smtClean="0">
                <a:solidFill>
                  <a:srgbClr val="0071BC">
                    <a:alpha val="99000"/>
                  </a:srgbClr>
                </a:solidFill>
                <a:latin typeface="Segoe UI Light"/>
              </a:rPr>
              <a:t>I want to log in via Google (3)*</a:t>
            </a:r>
            <a:endParaRPr kumimoji="0" lang="en-US" sz="1400" b="0" i="0" u="none" strike="noStrike" kern="1200" cap="none" spc="0" normalizeH="0" baseline="0" noProof="0" dirty="0">
              <a:ln>
                <a:noFill/>
              </a:ln>
              <a:solidFill>
                <a:srgbClr val="5F5F5F">
                  <a:alpha val="99000"/>
                </a:srgbClr>
              </a:solidFill>
              <a:effectLst/>
              <a:uLnTx/>
              <a:uFillTx/>
              <a:latin typeface="Segoe UI"/>
            </a:endParaRPr>
          </a:p>
        </p:txBody>
      </p:sp>
      <p:sp>
        <p:nvSpPr>
          <p:cNvPr id="27" name="Text Placeholder 3"/>
          <p:cNvSpPr txBox="1">
            <a:spLocks/>
          </p:cNvSpPr>
          <p:nvPr/>
        </p:nvSpPr>
        <p:spPr>
          <a:xfrm>
            <a:off x="6781800" y="2602985"/>
            <a:ext cx="1992667" cy="553998"/>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sz="2000" dirty="0" smtClean="0">
                <a:solidFill>
                  <a:srgbClr val="0071BC">
                    <a:alpha val="99000"/>
                  </a:srgbClr>
                </a:solidFill>
                <a:latin typeface="Segoe UI Light"/>
              </a:rPr>
              <a:t>This is who this person is (5)</a:t>
            </a:r>
            <a:endParaRPr kumimoji="0" lang="en-US" sz="1400" b="0" i="0" u="none" strike="noStrike" kern="1200" cap="none" spc="0" normalizeH="0" baseline="0" noProof="0" dirty="0">
              <a:ln>
                <a:noFill/>
              </a:ln>
              <a:solidFill>
                <a:srgbClr val="5F5F5F">
                  <a:alpha val="99000"/>
                </a:srgbClr>
              </a:solidFill>
              <a:effectLst/>
              <a:uLnTx/>
              <a:uFillTx/>
              <a:latin typeface="Segoe UI"/>
            </a:endParaRPr>
          </a:p>
        </p:txBody>
      </p:sp>
      <p:sp>
        <p:nvSpPr>
          <p:cNvPr id="28" name="Text Placeholder 3"/>
          <p:cNvSpPr txBox="1">
            <a:spLocks/>
          </p:cNvSpPr>
          <p:nvPr/>
        </p:nvSpPr>
        <p:spPr>
          <a:xfrm>
            <a:off x="3771058" y="4845903"/>
            <a:ext cx="2020142" cy="830997"/>
          </a:xfrm>
          <a:prstGeom prst="rect">
            <a:avLst/>
          </a:prstGeom>
        </p:spPr>
        <p:txBody>
          <a:bodyPr vert="horz" wrap="square"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marL="0" marR="0" lvl="0" indent="0" algn="l" defTabSz="720214" rtl="0" eaLnBrk="1" fontAlgn="auto" latinLnBrk="0" hangingPunct="1">
              <a:lnSpc>
                <a:spcPct val="90000"/>
              </a:lnSpc>
              <a:spcBef>
                <a:spcPts val="1890"/>
              </a:spcBef>
              <a:spcAft>
                <a:spcPts val="0"/>
              </a:spcAft>
              <a:buClrTx/>
              <a:buSzPct val="90000"/>
              <a:buFont typeface="Arial" pitchFamily="34" charset="0"/>
              <a:buNone/>
              <a:tabLst/>
              <a:defRPr/>
            </a:pPr>
            <a:r>
              <a:rPr lang="en-US" sz="2000" dirty="0" smtClean="0">
                <a:solidFill>
                  <a:srgbClr val="0071BC">
                    <a:alpha val="99000"/>
                  </a:srgbClr>
                </a:solidFill>
                <a:latin typeface="Segoe UI Light"/>
              </a:rPr>
              <a:t>This person is in the following roles on the site (7)</a:t>
            </a:r>
            <a:endParaRPr kumimoji="0" lang="en-US" sz="1400" b="0" i="0" u="none" strike="noStrike" kern="1200" cap="none" spc="0" normalizeH="0" baseline="0" noProof="0" dirty="0">
              <a:ln>
                <a:noFill/>
              </a:ln>
              <a:solidFill>
                <a:srgbClr val="5F5F5F">
                  <a:alpha val="99000"/>
                </a:srgbClr>
              </a:solidFill>
              <a:effectLst/>
              <a:uLnTx/>
              <a:uFillTx/>
              <a:latin typeface="Segoe UI"/>
            </a:endParaRPr>
          </a:p>
        </p:txBody>
      </p:sp>
      <p:sp>
        <p:nvSpPr>
          <p:cNvPr id="15" name="Rectangle 14"/>
          <p:cNvSpPr/>
          <p:nvPr/>
        </p:nvSpPr>
        <p:spPr>
          <a:xfrm>
            <a:off x="6587009" y="6435871"/>
            <a:ext cx="2976563" cy="307777"/>
          </a:xfrm>
          <a:prstGeom prst="rect">
            <a:avLst/>
          </a:prstGeom>
        </p:spPr>
        <p:txBody>
          <a:bodyPr wrap="square">
            <a:spAutoFit/>
          </a:bodyPr>
          <a:lstStyle/>
          <a:p>
            <a:r>
              <a:rPr lang="en-US" sz="1400" dirty="0" smtClean="0"/>
              <a:t>*() refer to steps in previous slide</a:t>
            </a:r>
            <a:endParaRPr lang="en-US" sz="1400" dirty="0"/>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6206" y="4876800"/>
            <a:ext cx="473187" cy="208594"/>
          </a:xfrm>
          <a:prstGeom prst="rect">
            <a:avLst/>
          </a:prstGeom>
        </p:spPr>
      </p:pic>
    </p:spTree>
    <p:extLst>
      <p:ext uri="{BB962C8B-B14F-4D97-AF65-F5344CB8AC3E}">
        <p14:creationId xmlns:p14="http://schemas.microsoft.com/office/powerpoint/2010/main" val="4555673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ACS authentication for high D people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36</a:t>
            </a:fld>
            <a:endParaRPr lang="en-US"/>
          </a:p>
        </p:txBody>
      </p:sp>
      <p:sp>
        <p:nvSpPr>
          <p:cNvPr id="5" name="Rectangle 4"/>
          <p:cNvSpPr/>
          <p:nvPr/>
        </p:nvSpPr>
        <p:spPr>
          <a:xfrm>
            <a:off x="2802347" y="6363472"/>
            <a:ext cx="6896100" cy="307777"/>
          </a:xfrm>
          <a:prstGeom prst="rect">
            <a:avLst/>
          </a:prstGeom>
        </p:spPr>
        <p:txBody>
          <a:bodyPr wrap="square">
            <a:spAutoFit/>
          </a:bodyPr>
          <a:lstStyle/>
          <a:p>
            <a:r>
              <a:rPr lang="en-US" sz="1400" dirty="0">
                <a:hlinkClick r:id="rId3"/>
              </a:rPr>
              <a:t>http://www.windowsazure.com/en-us/develop/net/how-to-guides/access-control/</a:t>
            </a:r>
            <a:endParaRPr lang="en-US" sz="1400" dirty="0"/>
          </a:p>
        </p:txBody>
      </p:sp>
      <p:grpSp>
        <p:nvGrpSpPr>
          <p:cNvPr id="10" name="Group 9"/>
          <p:cNvGrpSpPr/>
          <p:nvPr/>
        </p:nvGrpSpPr>
        <p:grpSpPr>
          <a:xfrm>
            <a:off x="2814637" y="1652587"/>
            <a:ext cx="3971925" cy="4010025"/>
            <a:chOff x="2814637" y="1652587"/>
            <a:chExt cx="3971925" cy="4010025"/>
          </a:xfrm>
        </p:grpSpPr>
        <p:pic>
          <p:nvPicPr>
            <p:cNvPr id="3" name="Picture 2"/>
            <p:cNvPicPr>
              <a:picLocks noChangeAspect="1"/>
            </p:cNvPicPr>
            <p:nvPr/>
          </p:nvPicPr>
          <p:blipFill>
            <a:blip r:embed="rId4"/>
            <a:stretch>
              <a:fillRect/>
            </a:stretch>
          </p:blipFill>
          <p:spPr>
            <a:xfrm>
              <a:off x="2814637" y="1652587"/>
              <a:ext cx="3971925" cy="4010025"/>
            </a:xfrm>
            <a:prstGeom prst="rect">
              <a:avLst/>
            </a:prstGeom>
          </p:spPr>
        </p:pic>
        <p:sp>
          <p:nvSpPr>
            <p:cNvPr id="6" name="Rectangle 5"/>
            <p:cNvSpPr/>
            <p:nvPr/>
          </p:nvSpPr>
          <p:spPr bwMode="auto">
            <a:xfrm>
              <a:off x="2819400" y="1700784"/>
              <a:ext cx="1005840" cy="10058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Identity Provider</a:t>
              </a:r>
            </a:p>
          </p:txBody>
        </p:sp>
        <p:sp>
          <p:nvSpPr>
            <p:cNvPr id="7" name="Rectangle 6"/>
            <p:cNvSpPr/>
            <p:nvPr/>
          </p:nvSpPr>
          <p:spPr bwMode="auto">
            <a:xfrm>
              <a:off x="5759767" y="1682496"/>
              <a:ext cx="1005840" cy="10058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ACS</a:t>
              </a:r>
            </a:p>
          </p:txBody>
        </p:sp>
        <p:sp>
          <p:nvSpPr>
            <p:cNvPr id="8" name="Rectangle 7"/>
            <p:cNvSpPr/>
            <p:nvPr/>
          </p:nvSpPr>
          <p:spPr bwMode="auto">
            <a:xfrm>
              <a:off x="2825496" y="4608576"/>
              <a:ext cx="1005840" cy="100584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Client</a:t>
              </a:r>
            </a:p>
          </p:txBody>
        </p:sp>
        <p:sp>
          <p:nvSpPr>
            <p:cNvPr id="9" name="Rectangle 8"/>
            <p:cNvSpPr/>
            <p:nvPr/>
          </p:nvSpPr>
          <p:spPr bwMode="auto">
            <a:xfrm>
              <a:off x="5759767" y="4608576"/>
              <a:ext cx="1005840" cy="1005840"/>
            </a:xfrm>
            <a:prstGeom prst="rect">
              <a:avLst/>
            </a:prstGeom>
            <a:solidFill>
              <a:srgbClr val="F484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smtClean="0">
                  <a:gradFill>
                    <a:gsLst>
                      <a:gs pos="0">
                        <a:srgbClr val="FFFFFF"/>
                      </a:gs>
                      <a:gs pos="100000">
                        <a:srgbClr val="FFFFFF"/>
                      </a:gs>
                    </a:gsLst>
                    <a:lin ang="5400000" scaled="0"/>
                  </a:gradFill>
                </a:rPr>
                <a:t>Relying Party App</a:t>
              </a:r>
            </a:p>
          </p:txBody>
        </p:sp>
      </p:grpSp>
      <p:sp>
        <p:nvSpPr>
          <p:cNvPr id="11" name="Rectangle 10"/>
          <p:cNvSpPr/>
          <p:nvPr/>
        </p:nvSpPr>
        <p:spPr>
          <a:xfrm>
            <a:off x="4720016" y="6651823"/>
            <a:ext cx="4762500" cy="307777"/>
          </a:xfrm>
          <a:prstGeom prst="rect">
            <a:avLst/>
          </a:prstGeom>
        </p:spPr>
        <p:txBody>
          <a:bodyPr wrap="square">
            <a:spAutoFit/>
          </a:bodyPr>
          <a:lstStyle/>
          <a:p>
            <a:r>
              <a:rPr lang="en-US" sz="1400" dirty="0">
                <a:hlinkClick r:id="rId5"/>
              </a:rPr>
              <a:t>http://msdn.microsoft.com/en-us/library/hh446535.aspx</a:t>
            </a:r>
            <a:endParaRPr lang="en-US" sz="1400" dirty="0"/>
          </a:p>
        </p:txBody>
      </p:sp>
    </p:spTree>
    <p:extLst>
      <p:ext uri="{BB962C8B-B14F-4D97-AF65-F5344CB8AC3E}">
        <p14:creationId xmlns:p14="http://schemas.microsoft.com/office/powerpoint/2010/main" val="245044808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What are claims and roles?</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37</a:t>
            </a:fld>
            <a:endParaRPr lang="en-US"/>
          </a:p>
        </p:txBody>
      </p:sp>
      <p:grpSp>
        <p:nvGrpSpPr>
          <p:cNvPr id="16" name="Group 15"/>
          <p:cNvGrpSpPr/>
          <p:nvPr/>
        </p:nvGrpSpPr>
        <p:grpSpPr>
          <a:xfrm>
            <a:off x="381000" y="946700"/>
            <a:ext cx="7181850" cy="2286000"/>
            <a:chOff x="381000" y="946700"/>
            <a:chExt cx="7181850" cy="2286000"/>
          </a:xfrm>
        </p:grpSpPr>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81000" y="946700"/>
              <a:ext cx="7181850" cy="2286000"/>
            </a:xfrm>
            <a:prstGeom prst="rect">
              <a:avLst/>
            </a:prstGeom>
          </p:spPr>
        </p:pic>
        <p:pic>
          <p:nvPicPr>
            <p:cNvPr id="9" name="Picture 8"/>
            <p:cNvPicPr>
              <a:picLocks noChangeAspect="1"/>
            </p:cNvPicPr>
            <p:nvPr/>
          </p:nvPicPr>
          <p:blipFill rotWithShape="1">
            <a:blip r:embed="rId5"/>
            <a:srcRect l="1344" t="72877" r="11654" b="13790"/>
            <a:stretch/>
          </p:blipFill>
          <p:spPr>
            <a:xfrm>
              <a:off x="477468" y="2623100"/>
              <a:ext cx="6248400" cy="304800"/>
            </a:xfrm>
            <a:prstGeom prst="rect">
              <a:avLst/>
            </a:prstGeom>
          </p:spPr>
        </p:pic>
      </p:grpSp>
      <p:grpSp>
        <p:nvGrpSpPr>
          <p:cNvPr id="3" name="Group 2"/>
          <p:cNvGrpSpPr/>
          <p:nvPr/>
        </p:nvGrpSpPr>
        <p:grpSpPr>
          <a:xfrm>
            <a:off x="381000" y="3232700"/>
            <a:ext cx="7162800" cy="2040373"/>
            <a:chOff x="381000" y="3232700"/>
            <a:chExt cx="7162800" cy="2040373"/>
          </a:xfrm>
        </p:grpSpPr>
        <p:pic>
          <p:nvPicPr>
            <p:cNvPr id="5" name="Picture 4"/>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40000"/>
                      </a14:imgEffect>
                    </a14:imgLayer>
                  </a14:imgProps>
                </a:ext>
              </a:extLst>
            </a:blip>
            <a:srcRect l="24499" t="74000" r="38115" b="10026"/>
            <a:stretch/>
          </p:blipFill>
          <p:spPr>
            <a:xfrm>
              <a:off x="381000" y="3551480"/>
              <a:ext cx="7162800" cy="1721593"/>
            </a:xfrm>
            <a:prstGeom prst="rect">
              <a:avLst/>
            </a:prstGeom>
          </p:spPr>
        </p:pic>
        <p:pic>
          <p:nvPicPr>
            <p:cNvPr id="10" name="Picture 9"/>
            <p:cNvPicPr>
              <a:picLocks noChangeAspect="1"/>
            </p:cNvPicPr>
            <p:nvPr/>
          </p:nvPicPr>
          <p:blipFill rotWithShape="1">
            <a:blip r:embed="rId8"/>
            <a:srcRect l="28184" t="82963" r="50737" b="14916"/>
            <a:stretch/>
          </p:blipFill>
          <p:spPr>
            <a:xfrm>
              <a:off x="1087068" y="4496717"/>
              <a:ext cx="4038600" cy="228600"/>
            </a:xfrm>
            <a:prstGeom prst="rect">
              <a:avLst/>
            </a:prstGeom>
          </p:spPr>
        </p:pic>
        <p:pic>
          <p:nvPicPr>
            <p:cNvPr id="12" name="Picture 11"/>
            <p:cNvPicPr>
              <a:picLocks noChangeAspect="1"/>
            </p:cNvPicPr>
            <p:nvPr/>
          </p:nvPicPr>
          <p:blipFill rotWithShape="1">
            <a:blip r:embed="rId8"/>
            <a:srcRect l="28476" t="75650" r="42093" b="22229"/>
            <a:stretch/>
          </p:blipFill>
          <p:spPr>
            <a:xfrm>
              <a:off x="1152525" y="3729884"/>
              <a:ext cx="5638800" cy="228601"/>
            </a:xfrm>
            <a:prstGeom prst="rect">
              <a:avLst/>
            </a:prstGeom>
          </p:spPr>
        </p:pic>
        <p:cxnSp>
          <p:nvCxnSpPr>
            <p:cNvPr id="18" name="Straight Arrow Connector 17"/>
            <p:cNvCxnSpPr/>
            <p:nvPr/>
          </p:nvCxnSpPr>
          <p:spPr>
            <a:xfrm>
              <a:off x="3886200" y="3232700"/>
              <a:ext cx="0" cy="31878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381001" y="5273072"/>
            <a:ext cx="7162799" cy="1356328"/>
            <a:chOff x="381001" y="5273072"/>
            <a:chExt cx="7162799" cy="1356328"/>
          </a:xfrm>
        </p:grpSpPr>
        <p:pic>
          <p:nvPicPr>
            <p:cNvPr id="13" name="Picture 12"/>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40000" contrast="-40000"/>
                      </a14:imgEffect>
                    </a14:imgLayer>
                  </a14:imgProps>
                </a:ext>
              </a:extLst>
            </a:blip>
            <a:srcRect r="5682"/>
            <a:stretch/>
          </p:blipFill>
          <p:spPr>
            <a:xfrm>
              <a:off x="381001" y="5591852"/>
              <a:ext cx="7162799" cy="1037548"/>
            </a:xfrm>
            <a:prstGeom prst="rect">
              <a:avLst/>
            </a:prstGeom>
          </p:spPr>
        </p:pic>
        <p:pic>
          <p:nvPicPr>
            <p:cNvPr id="11" name="Picture 10"/>
            <p:cNvPicPr>
              <a:picLocks noChangeAspect="1"/>
            </p:cNvPicPr>
            <p:nvPr/>
          </p:nvPicPr>
          <p:blipFill rotWithShape="1">
            <a:blip r:embed="rId11"/>
            <a:srcRect l="843" r="42967" b="67848"/>
            <a:stretch/>
          </p:blipFill>
          <p:spPr>
            <a:xfrm>
              <a:off x="410412" y="5642463"/>
              <a:ext cx="4267200" cy="320304"/>
            </a:xfrm>
            <a:prstGeom prst="rect">
              <a:avLst/>
            </a:prstGeom>
          </p:spPr>
        </p:pic>
        <p:cxnSp>
          <p:nvCxnSpPr>
            <p:cNvPr id="21" name="Straight Arrow Connector 20"/>
            <p:cNvCxnSpPr/>
            <p:nvPr/>
          </p:nvCxnSpPr>
          <p:spPr>
            <a:xfrm>
              <a:off x="3886200" y="5273072"/>
              <a:ext cx="0" cy="31878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76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Azure Service Bus</a:t>
            </a:r>
            <a:endParaRPr lang="en-US" dirty="0"/>
          </a:p>
        </p:txBody>
      </p:sp>
      <p:sp>
        <p:nvSpPr>
          <p:cNvPr id="3" name="Text Placeholder 2"/>
          <p:cNvSpPr>
            <a:spLocks noGrp="1"/>
          </p:cNvSpPr>
          <p:nvPr>
            <p:ph type="body" sz="quarter" idx="11"/>
          </p:nvPr>
        </p:nvSpPr>
        <p:spPr>
          <a:xfrm>
            <a:off x="408908" y="4584192"/>
            <a:ext cx="9420892" cy="1291636"/>
          </a:xfrm>
        </p:spPr>
        <p:txBody>
          <a:bodyPr/>
          <a:lstStyle/>
          <a:p>
            <a:endParaRPr lang="en-US" dirty="0" smtClean="0"/>
          </a:p>
          <a:p>
            <a:endParaRPr lang="en-US" dirty="0"/>
          </a:p>
          <a:p>
            <a:r>
              <a:rPr lang="en-US" dirty="0" smtClean="0"/>
              <a:t>Slides: Service Bus Messaging Deep Dive</a:t>
            </a:r>
            <a:br>
              <a:rPr lang="en-US" dirty="0" smtClean="0"/>
            </a:br>
            <a:r>
              <a:rPr lang="en-US" dirty="0"/>
              <a:t>http://channel9.msdn.com/Blogs/Subscribe/Service-Bus-Messaging-Deep-Dive</a:t>
            </a:r>
            <a:endParaRPr lang="en-US" dirty="0" smtClean="0"/>
          </a:p>
        </p:txBody>
      </p:sp>
    </p:spTree>
    <p:extLst>
      <p:ext uri="{BB962C8B-B14F-4D97-AF65-F5344CB8AC3E}">
        <p14:creationId xmlns:p14="http://schemas.microsoft.com/office/powerpoint/2010/main" val="48694459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12026" y="1893740"/>
            <a:ext cx="9177149" cy="3011274"/>
          </a:xfrm>
        </p:spPr>
        <p:txBody>
          <a:bodyPr/>
          <a:lstStyle/>
          <a:p>
            <a:r>
              <a:rPr lang="en-US" sz="2835" dirty="0"/>
              <a:t>Cloud-Hosted or Self-Hosted Messaging Middleware</a:t>
            </a:r>
          </a:p>
          <a:p>
            <a:pPr lvl="1"/>
            <a:r>
              <a:rPr lang="en-US" sz="1575" dirty="0"/>
              <a:t>Windows Azure Service Bus</a:t>
            </a:r>
          </a:p>
          <a:p>
            <a:pPr lvl="2"/>
            <a:r>
              <a:rPr lang="en-US" sz="1418" dirty="0"/>
              <a:t>All Windows Azure Datacenters + Select Customer Appliances</a:t>
            </a:r>
          </a:p>
          <a:p>
            <a:pPr lvl="2"/>
            <a:r>
              <a:rPr lang="en-US" sz="1418" dirty="0"/>
              <a:t>Multiple Clusters (Scale-Units) per Datacenter</a:t>
            </a:r>
          </a:p>
          <a:p>
            <a:pPr lvl="1"/>
            <a:r>
              <a:rPr lang="en-US" sz="1575" dirty="0"/>
              <a:t>Service Bus for Windows Server 1.0</a:t>
            </a:r>
          </a:p>
          <a:p>
            <a:pPr lvl="2"/>
            <a:r>
              <a:rPr lang="en-US" sz="1418" dirty="0"/>
              <a:t>Downloadable component for Windows Server (and Windows client for </a:t>
            </a:r>
            <a:r>
              <a:rPr lang="en-US" sz="1418" dirty="0" err="1"/>
              <a:t>Dev</a:t>
            </a:r>
            <a:r>
              <a:rPr lang="en-US" sz="1418" dirty="0"/>
              <a:t>)</a:t>
            </a:r>
          </a:p>
          <a:p>
            <a:pPr lvl="2"/>
            <a:r>
              <a:rPr lang="en-US" sz="1418" dirty="0"/>
              <a:t>Runs on top of SQL Server Express (up to SQL 2012 Always-On Cluster)</a:t>
            </a:r>
          </a:p>
          <a:p>
            <a:pPr lvl="2"/>
            <a:r>
              <a:rPr lang="en-US" sz="1418" dirty="0"/>
              <a:t>Messaging largely symmetric with cloud version, but lags up to 12 months behind</a:t>
            </a:r>
          </a:p>
          <a:p>
            <a:r>
              <a:rPr lang="en-US" sz="2835" dirty="0"/>
              <a:t>Key Features: </a:t>
            </a:r>
          </a:p>
          <a:p>
            <a:pPr lvl="1"/>
            <a:r>
              <a:rPr lang="en-US" sz="1575" dirty="0"/>
              <a:t>Pub/Sub Reliable Messaging, Relay*, Notifications** </a:t>
            </a:r>
          </a:p>
        </p:txBody>
      </p:sp>
      <p:sp>
        <p:nvSpPr>
          <p:cNvPr id="2" name="Title 1"/>
          <p:cNvSpPr>
            <a:spLocks noGrp="1"/>
          </p:cNvSpPr>
          <p:nvPr>
            <p:ph type="title"/>
          </p:nvPr>
        </p:nvSpPr>
        <p:spPr/>
        <p:txBody>
          <a:bodyPr/>
          <a:lstStyle/>
          <a:p>
            <a:r>
              <a:rPr lang="en-US" smtClean="0"/>
              <a:t>What is Service Bus?</a:t>
            </a:r>
            <a:endParaRPr lang="en-US" dirty="0"/>
          </a:p>
        </p:txBody>
      </p:sp>
      <p:sp>
        <p:nvSpPr>
          <p:cNvPr id="4" name="TextBox 3"/>
          <p:cNvSpPr txBox="1"/>
          <p:nvPr/>
        </p:nvSpPr>
        <p:spPr>
          <a:xfrm>
            <a:off x="947731" y="6007185"/>
            <a:ext cx="1133644" cy="225575"/>
          </a:xfrm>
          <a:prstGeom prst="rect">
            <a:avLst/>
          </a:prstGeom>
          <a:noFill/>
        </p:spPr>
        <p:txBody>
          <a:bodyPr wrap="none" rtlCol="0">
            <a:spAutoFit/>
          </a:bodyPr>
          <a:lstStyle/>
          <a:p>
            <a:r>
              <a:rPr lang="en-US" sz="866" dirty="0"/>
              <a:t>*cloud-only for now</a:t>
            </a:r>
          </a:p>
        </p:txBody>
      </p:sp>
      <p:sp>
        <p:nvSpPr>
          <p:cNvPr id="5" name="TextBox 4"/>
          <p:cNvSpPr txBox="1"/>
          <p:nvPr/>
        </p:nvSpPr>
        <p:spPr>
          <a:xfrm>
            <a:off x="1998272" y="6007185"/>
            <a:ext cx="1996059" cy="225575"/>
          </a:xfrm>
          <a:prstGeom prst="rect">
            <a:avLst/>
          </a:prstGeom>
          <a:noFill/>
        </p:spPr>
        <p:txBody>
          <a:bodyPr wrap="none" rtlCol="0">
            <a:spAutoFit/>
          </a:bodyPr>
          <a:lstStyle/>
          <a:p>
            <a:r>
              <a:rPr lang="en-US" sz="866" dirty="0"/>
              <a:t>**cloud-only for the </a:t>
            </a:r>
            <a:r>
              <a:rPr lang="en-US" sz="866" dirty="0" err="1"/>
              <a:t>forseeable</a:t>
            </a:r>
            <a:r>
              <a:rPr lang="en-US" sz="866" dirty="0"/>
              <a:t> future</a:t>
            </a:r>
          </a:p>
        </p:txBody>
      </p:sp>
    </p:spTree>
    <p:extLst>
      <p:ext uri="{BB962C8B-B14F-4D97-AF65-F5344CB8AC3E}">
        <p14:creationId xmlns:p14="http://schemas.microsoft.com/office/powerpoint/2010/main" val="16965184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 Delivery Models</a:t>
            </a:r>
            <a:endParaRPr lang="en-US" dirty="0"/>
          </a:p>
        </p:txBody>
      </p:sp>
      <p:sp>
        <p:nvSpPr>
          <p:cNvPr id="3" name="Content Placeholder 2"/>
          <p:cNvSpPr>
            <a:spLocks noGrp="1"/>
          </p:cNvSpPr>
          <p:nvPr>
            <p:ph sz="quarter" idx="10"/>
          </p:nvPr>
        </p:nvSpPr>
        <p:spPr>
          <a:xfrm>
            <a:off x="430550" y="6234183"/>
            <a:ext cx="8787386" cy="215444"/>
          </a:xfrm>
        </p:spPr>
        <p:txBody>
          <a:bodyPr/>
          <a:lstStyle/>
          <a:p>
            <a:pPr marL="0" indent="0" algn="ctr">
              <a:buNone/>
            </a:pPr>
            <a:r>
              <a:rPr lang="en-US" sz="1400" dirty="0" smtClean="0"/>
              <a:t>Source: </a:t>
            </a:r>
            <a:r>
              <a:rPr lang="en-US" sz="1400" dirty="0">
                <a:hlinkClick r:id="rId2"/>
              </a:rPr>
              <a:t>http://www.brightpattern.com/2013/clearest-explanation-yet-of-saas-paas-iaas/</a:t>
            </a:r>
            <a:endParaRPr lang="en-US" sz="1400" dirty="0"/>
          </a:p>
        </p:txBody>
      </p:sp>
      <p:pic>
        <p:nvPicPr>
          <p:cNvPr id="1026" name="Picture 2" descr="http://www.brightpattern.com/wp-content/uploads/cloud-stack.png"/>
          <p:cNvPicPr>
            <a:picLocks noChangeAspect="1" noChangeArrowheads="1"/>
          </p:cNvPicPr>
          <p:nvPr/>
        </p:nvPicPr>
        <p:blipFill rotWithShape="1">
          <a:blip r:embed="rId3">
            <a:extLst>
              <a:ext uri="{28A0092B-C50C-407E-A947-70E740481C1C}">
                <a14:useLocalDpi xmlns:a14="http://schemas.microsoft.com/office/drawing/2010/main" val="0"/>
              </a:ext>
            </a:extLst>
          </a:blip>
          <a:srcRect t="13825"/>
          <a:stretch/>
        </p:blipFill>
        <p:spPr bwMode="auto">
          <a:xfrm>
            <a:off x="19163" y="1031256"/>
            <a:ext cx="9582037" cy="511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1817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746782" y="5255552"/>
            <a:ext cx="1776252" cy="94699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496"/>
          </a:p>
        </p:txBody>
      </p:sp>
      <p:sp>
        <p:nvSpPr>
          <p:cNvPr id="46" name="Rectangle 45"/>
          <p:cNvSpPr/>
          <p:nvPr/>
        </p:nvSpPr>
        <p:spPr>
          <a:xfrm>
            <a:off x="6010762" y="5891658"/>
            <a:ext cx="1469617" cy="30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6"/>
          </a:p>
        </p:txBody>
      </p:sp>
      <p:sp>
        <p:nvSpPr>
          <p:cNvPr id="44" name="Rectangle 43"/>
          <p:cNvSpPr/>
          <p:nvPr/>
        </p:nvSpPr>
        <p:spPr>
          <a:xfrm>
            <a:off x="6011589" y="5575606"/>
            <a:ext cx="1469617" cy="30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6"/>
          </a:p>
        </p:txBody>
      </p:sp>
      <p:sp>
        <p:nvSpPr>
          <p:cNvPr id="42" name="Rectangle 41"/>
          <p:cNvSpPr/>
          <p:nvPr/>
        </p:nvSpPr>
        <p:spPr>
          <a:xfrm>
            <a:off x="6011589" y="5255552"/>
            <a:ext cx="1469617" cy="305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96"/>
          </a:p>
        </p:txBody>
      </p:sp>
      <p:sp>
        <p:nvSpPr>
          <p:cNvPr id="2" name="Title 1"/>
          <p:cNvSpPr>
            <a:spLocks noGrp="1"/>
          </p:cNvSpPr>
          <p:nvPr>
            <p:ph type="title"/>
          </p:nvPr>
        </p:nvSpPr>
        <p:spPr/>
        <p:txBody>
          <a:bodyPr/>
          <a:lstStyle/>
          <a:p>
            <a:r>
              <a:rPr lang="en-US" dirty="0" smtClean="0"/>
              <a:t>Service Bus Brokered Messaging</a:t>
            </a:r>
            <a:endParaRPr lang="en-US" dirty="0"/>
          </a:p>
        </p:txBody>
      </p:sp>
      <p:sp>
        <p:nvSpPr>
          <p:cNvPr id="4" name="Text Placeholder 3"/>
          <p:cNvSpPr>
            <a:spLocks noGrp="1"/>
          </p:cNvSpPr>
          <p:nvPr>
            <p:ph type="body" idx="1"/>
          </p:nvPr>
        </p:nvSpPr>
        <p:spPr>
          <a:xfrm>
            <a:off x="661334" y="2183621"/>
            <a:ext cx="4061757" cy="337349"/>
          </a:xfrm>
        </p:spPr>
        <p:txBody>
          <a:bodyPr>
            <a:noAutofit/>
          </a:bodyPr>
          <a:lstStyle/>
          <a:p>
            <a:r>
              <a:rPr lang="en-US" sz="2205" b="0" dirty="0"/>
              <a:t>Queues</a:t>
            </a:r>
          </a:p>
        </p:txBody>
      </p:sp>
      <p:sp>
        <p:nvSpPr>
          <p:cNvPr id="5" name="Content Placeholder 4"/>
          <p:cNvSpPr>
            <a:spLocks noGrp="1"/>
          </p:cNvSpPr>
          <p:nvPr>
            <p:ph sz="half" idx="2"/>
          </p:nvPr>
        </p:nvSpPr>
        <p:spPr>
          <a:xfrm>
            <a:off x="661334" y="2520971"/>
            <a:ext cx="4061757" cy="2771199"/>
          </a:xfrm>
        </p:spPr>
        <p:txBody>
          <a:bodyPr>
            <a:normAutofit fontScale="92500"/>
          </a:bodyPr>
          <a:lstStyle/>
          <a:p>
            <a:r>
              <a:rPr lang="en-US" sz="1575" dirty="0"/>
              <a:t>Ordered Message Log</a:t>
            </a:r>
          </a:p>
          <a:p>
            <a:pPr lvl="1"/>
            <a:r>
              <a:rPr lang="en-US" sz="1418" dirty="0"/>
              <a:t>Ordered by arrival (broker assigns strongly monotonic sequence number to each </a:t>
            </a:r>
            <a:r>
              <a:rPr lang="en-US" sz="1418" dirty="0" err="1"/>
              <a:t>msg</a:t>
            </a:r>
            <a:r>
              <a:rPr lang="en-US" sz="1418" dirty="0"/>
              <a:t>)</a:t>
            </a:r>
          </a:p>
          <a:p>
            <a:pPr lvl="1"/>
            <a:r>
              <a:rPr lang="en-US" sz="1418" dirty="0" err="1"/>
              <a:t>Timestamped</a:t>
            </a:r>
            <a:r>
              <a:rPr lang="en-US" sz="1418" dirty="0"/>
              <a:t> on arrival (authoritative clock) </a:t>
            </a:r>
          </a:p>
          <a:p>
            <a:pPr lvl="1"/>
            <a:r>
              <a:rPr lang="en-US" sz="1418" dirty="0"/>
              <a:t>Stored in SQL; once accepted, the message is as safe as any data in the SQL deployment</a:t>
            </a:r>
          </a:p>
          <a:p>
            <a:pPr lvl="1"/>
            <a:r>
              <a:rPr lang="en-US" sz="1418" dirty="0"/>
              <a:t>Multiplexing with sessions</a:t>
            </a:r>
          </a:p>
          <a:p>
            <a:r>
              <a:rPr lang="en-US" sz="1733" dirty="0"/>
              <a:t>Two modes: Pull and Forward</a:t>
            </a:r>
          </a:p>
          <a:p>
            <a:pPr lvl="1"/>
            <a:r>
              <a:rPr lang="en-US" sz="1418" dirty="0"/>
              <a:t>Pull – delivers messages on request, allowing concurrent readers</a:t>
            </a:r>
          </a:p>
          <a:p>
            <a:pPr lvl="1"/>
            <a:r>
              <a:rPr lang="en-US" sz="1418" dirty="0"/>
              <a:t>Forward – delivers message to single forward destination</a:t>
            </a:r>
            <a:endParaRPr lang="en-US" sz="1733" dirty="0"/>
          </a:p>
          <a:p>
            <a:pPr lvl="1"/>
            <a:endParaRPr lang="en-US" sz="1418" dirty="0"/>
          </a:p>
        </p:txBody>
      </p:sp>
      <p:sp>
        <p:nvSpPr>
          <p:cNvPr id="6" name="Text Placeholder 5"/>
          <p:cNvSpPr>
            <a:spLocks noGrp="1"/>
          </p:cNvSpPr>
          <p:nvPr>
            <p:ph type="body" sz="quarter" idx="3"/>
          </p:nvPr>
        </p:nvSpPr>
        <p:spPr>
          <a:xfrm>
            <a:off x="4860607" y="2183621"/>
            <a:ext cx="4081761" cy="337349"/>
          </a:xfrm>
        </p:spPr>
        <p:txBody>
          <a:bodyPr>
            <a:noAutofit/>
          </a:bodyPr>
          <a:lstStyle/>
          <a:p>
            <a:r>
              <a:rPr lang="en-US" sz="2205" b="0" dirty="0"/>
              <a:t>Topics</a:t>
            </a:r>
          </a:p>
        </p:txBody>
      </p:sp>
      <p:sp>
        <p:nvSpPr>
          <p:cNvPr id="7" name="Content Placeholder 6"/>
          <p:cNvSpPr>
            <a:spLocks noGrp="1"/>
          </p:cNvSpPr>
          <p:nvPr>
            <p:ph sz="quarter" idx="4"/>
          </p:nvPr>
        </p:nvSpPr>
        <p:spPr>
          <a:xfrm>
            <a:off x="4860607" y="2520971"/>
            <a:ext cx="4081761" cy="2584943"/>
          </a:xfrm>
        </p:spPr>
        <p:txBody>
          <a:bodyPr vert="horz" wrap="square" lIns="72009" tIns="36005" rIns="72009" bIns="36005" rtlCol="0">
            <a:normAutofit fontScale="92500" lnSpcReduction="20000"/>
          </a:bodyPr>
          <a:lstStyle/>
          <a:p>
            <a:r>
              <a:rPr lang="en-US" sz="1575" dirty="0"/>
              <a:t>All features of Queues, plus</a:t>
            </a:r>
          </a:p>
          <a:p>
            <a:r>
              <a:rPr lang="en-US" sz="1575" dirty="0"/>
              <a:t>Multiple, Independent Subscriptions</a:t>
            </a:r>
          </a:p>
          <a:p>
            <a:pPr lvl="1"/>
            <a:r>
              <a:rPr lang="en-US" sz="1418" dirty="0"/>
              <a:t>Named, durably created (optional)</a:t>
            </a:r>
          </a:p>
          <a:p>
            <a:pPr lvl="2"/>
            <a:r>
              <a:rPr lang="en-US" sz="1260" dirty="0"/>
              <a:t>Quota: Up to 2000 concurrent subscriptions</a:t>
            </a:r>
          </a:p>
          <a:p>
            <a:pPr lvl="2"/>
            <a:r>
              <a:rPr lang="en-US" sz="1260" dirty="0" err="1"/>
              <a:t>Reco</a:t>
            </a:r>
            <a:r>
              <a:rPr lang="en-US" sz="1260" dirty="0"/>
              <a:t> is to start partitioning much, much earlier (more later)</a:t>
            </a:r>
          </a:p>
          <a:p>
            <a:pPr lvl="1"/>
            <a:r>
              <a:rPr lang="en-US" sz="1418" dirty="0"/>
              <a:t>Rules with filter conditions on </a:t>
            </a:r>
            <a:r>
              <a:rPr lang="en-US" sz="1418" dirty="0" err="1"/>
              <a:t>msg</a:t>
            </a:r>
            <a:r>
              <a:rPr lang="en-US" sz="1418" dirty="0"/>
              <a:t> headers</a:t>
            </a:r>
          </a:p>
          <a:p>
            <a:pPr lvl="2"/>
            <a:r>
              <a:rPr lang="en-US" sz="1260" dirty="0"/>
              <a:t>Quota: Up to 2000 rules per subscription</a:t>
            </a:r>
          </a:p>
          <a:p>
            <a:pPr lvl="2"/>
            <a:r>
              <a:rPr lang="en-US" sz="1260" dirty="0"/>
              <a:t>Optional action set/modify message props</a:t>
            </a:r>
          </a:p>
          <a:p>
            <a:pPr lvl="2"/>
            <a:r>
              <a:rPr lang="en-US" sz="1260" dirty="0"/>
              <a:t>Each rule hit yields a message</a:t>
            </a:r>
          </a:p>
          <a:p>
            <a:r>
              <a:rPr lang="en-US" sz="1733" dirty="0"/>
              <a:t>Topic 'tail' and subscription 'head' are fully protocol compatible with Queues</a:t>
            </a:r>
          </a:p>
          <a:p>
            <a:pPr lvl="2"/>
            <a:endParaRPr lang="en-US" dirty="0"/>
          </a:p>
        </p:txBody>
      </p:sp>
      <p:sp>
        <p:nvSpPr>
          <p:cNvPr id="8" name="Rectangle 7"/>
          <p:cNvSpPr/>
          <p:nvPr/>
        </p:nvSpPr>
        <p:spPr>
          <a:xfrm>
            <a:off x="1579556" y="5449700"/>
            <a:ext cx="1853651" cy="50174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496"/>
          </a:p>
        </p:txBody>
      </p:sp>
      <p:sp>
        <p:nvSpPr>
          <p:cNvPr id="9" name="Right Arrow 8"/>
          <p:cNvSpPr/>
          <p:nvPr/>
        </p:nvSpPr>
        <p:spPr>
          <a:xfrm>
            <a:off x="1263645" y="5588489"/>
            <a:ext cx="408829" cy="26480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p>
        </p:txBody>
      </p:sp>
      <p:sp>
        <p:nvSpPr>
          <p:cNvPr id="11" name="U-Turn Arrow 10"/>
          <p:cNvSpPr/>
          <p:nvPr/>
        </p:nvSpPr>
        <p:spPr>
          <a:xfrm rot="16200000">
            <a:off x="3380364" y="5270836"/>
            <a:ext cx="305457" cy="692223"/>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solidFill>
                <a:schemeClr val="tx1"/>
              </a:solidFill>
            </a:endParaRPr>
          </a:p>
        </p:txBody>
      </p:sp>
      <p:sp>
        <p:nvSpPr>
          <p:cNvPr id="12" name="Rectangle 11"/>
          <p:cNvSpPr/>
          <p:nvPr/>
        </p:nvSpPr>
        <p:spPr>
          <a:xfrm>
            <a:off x="1765390"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3" name="Rectangle 12"/>
          <p:cNvSpPr/>
          <p:nvPr/>
        </p:nvSpPr>
        <p:spPr>
          <a:xfrm>
            <a:off x="2002334"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4" name="Rectangle 13"/>
          <p:cNvSpPr/>
          <p:nvPr/>
        </p:nvSpPr>
        <p:spPr>
          <a:xfrm>
            <a:off x="2239277"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5" name="Rectangle 14"/>
          <p:cNvSpPr/>
          <p:nvPr/>
        </p:nvSpPr>
        <p:spPr>
          <a:xfrm>
            <a:off x="2476221"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6" name="Rectangle 15"/>
          <p:cNvSpPr/>
          <p:nvPr/>
        </p:nvSpPr>
        <p:spPr>
          <a:xfrm>
            <a:off x="2713165"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7" name="Rectangle 16"/>
          <p:cNvSpPr/>
          <p:nvPr/>
        </p:nvSpPr>
        <p:spPr>
          <a:xfrm>
            <a:off x="2950109" y="5519562"/>
            <a:ext cx="199767" cy="3620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19" name="Right Arrow 18"/>
          <p:cNvSpPr/>
          <p:nvPr/>
        </p:nvSpPr>
        <p:spPr>
          <a:xfrm>
            <a:off x="5433945" y="5632625"/>
            <a:ext cx="408829" cy="264807"/>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p>
        </p:txBody>
      </p:sp>
      <p:sp>
        <p:nvSpPr>
          <p:cNvPr id="21" name="Rectangle 20"/>
          <p:cNvSpPr/>
          <p:nvPr/>
        </p:nvSpPr>
        <p:spPr>
          <a:xfrm>
            <a:off x="6059543" y="5926772"/>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3" name="Rectangle 22"/>
          <p:cNvSpPr/>
          <p:nvPr/>
        </p:nvSpPr>
        <p:spPr>
          <a:xfrm>
            <a:off x="6533431" y="5926772"/>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4" name="Rectangle 23"/>
          <p:cNvSpPr/>
          <p:nvPr/>
        </p:nvSpPr>
        <p:spPr>
          <a:xfrm>
            <a:off x="6770374" y="5926772"/>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5" name="Rectangle 24"/>
          <p:cNvSpPr/>
          <p:nvPr/>
        </p:nvSpPr>
        <p:spPr>
          <a:xfrm>
            <a:off x="7007318" y="5926772"/>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6" name="Rectangle 25"/>
          <p:cNvSpPr/>
          <p:nvPr/>
        </p:nvSpPr>
        <p:spPr>
          <a:xfrm>
            <a:off x="7244262" y="5926772"/>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7" name="Rectangle 26"/>
          <p:cNvSpPr/>
          <p:nvPr/>
        </p:nvSpPr>
        <p:spPr>
          <a:xfrm>
            <a:off x="6059543" y="5616441"/>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8" name="Rectangle 27"/>
          <p:cNvSpPr/>
          <p:nvPr/>
        </p:nvSpPr>
        <p:spPr>
          <a:xfrm>
            <a:off x="6296487" y="5616441"/>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29" name="Rectangle 28"/>
          <p:cNvSpPr/>
          <p:nvPr/>
        </p:nvSpPr>
        <p:spPr>
          <a:xfrm>
            <a:off x="6533431" y="5616441"/>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1" name="Rectangle 30"/>
          <p:cNvSpPr/>
          <p:nvPr/>
        </p:nvSpPr>
        <p:spPr>
          <a:xfrm>
            <a:off x="7007318" y="5616441"/>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2" name="Rectangle 31"/>
          <p:cNvSpPr/>
          <p:nvPr/>
        </p:nvSpPr>
        <p:spPr>
          <a:xfrm>
            <a:off x="7244262" y="5616441"/>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3" name="Rectangle 32"/>
          <p:cNvSpPr/>
          <p:nvPr/>
        </p:nvSpPr>
        <p:spPr>
          <a:xfrm>
            <a:off x="6059543"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4" name="Rectangle 33"/>
          <p:cNvSpPr/>
          <p:nvPr/>
        </p:nvSpPr>
        <p:spPr>
          <a:xfrm>
            <a:off x="6296487"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5" name="Rectangle 34"/>
          <p:cNvSpPr/>
          <p:nvPr/>
        </p:nvSpPr>
        <p:spPr>
          <a:xfrm>
            <a:off x="6533431"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6" name="Rectangle 35"/>
          <p:cNvSpPr/>
          <p:nvPr/>
        </p:nvSpPr>
        <p:spPr>
          <a:xfrm>
            <a:off x="6770374"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7" name="Rectangle 36"/>
          <p:cNvSpPr/>
          <p:nvPr/>
        </p:nvSpPr>
        <p:spPr>
          <a:xfrm>
            <a:off x="7007318"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8" name="Rectangle 37"/>
          <p:cNvSpPr/>
          <p:nvPr/>
        </p:nvSpPr>
        <p:spPr>
          <a:xfrm>
            <a:off x="7244262" y="5306109"/>
            <a:ext cx="199767" cy="2043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96"/>
          </a:p>
        </p:txBody>
      </p:sp>
      <p:sp>
        <p:nvSpPr>
          <p:cNvPr id="39" name="U-Turn Arrow 38"/>
          <p:cNvSpPr/>
          <p:nvPr/>
        </p:nvSpPr>
        <p:spPr>
          <a:xfrm rot="16200000">
            <a:off x="7702083" y="5034678"/>
            <a:ext cx="208665" cy="650415"/>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solidFill>
                <a:schemeClr val="tx1"/>
              </a:solidFill>
            </a:endParaRPr>
          </a:p>
        </p:txBody>
      </p:sp>
      <p:sp>
        <p:nvSpPr>
          <p:cNvPr id="47" name="Right Arrow 46"/>
          <p:cNvSpPr/>
          <p:nvPr/>
        </p:nvSpPr>
        <p:spPr>
          <a:xfrm>
            <a:off x="3227295" y="5801794"/>
            <a:ext cx="613238" cy="15853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96"/>
          </a:p>
        </p:txBody>
      </p:sp>
      <p:sp>
        <p:nvSpPr>
          <p:cNvPr id="48" name="Right Arrow 47"/>
          <p:cNvSpPr/>
          <p:nvPr/>
        </p:nvSpPr>
        <p:spPr>
          <a:xfrm>
            <a:off x="7518383" y="5465380"/>
            <a:ext cx="613238" cy="9014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96"/>
          </a:p>
        </p:txBody>
      </p:sp>
      <p:sp>
        <p:nvSpPr>
          <p:cNvPr id="49" name="U-Turn Arrow 48"/>
          <p:cNvSpPr/>
          <p:nvPr/>
        </p:nvSpPr>
        <p:spPr>
          <a:xfrm rot="16200000">
            <a:off x="7701254" y="5349483"/>
            <a:ext cx="208665" cy="650415"/>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solidFill>
                <a:schemeClr val="tx1"/>
              </a:solidFill>
            </a:endParaRPr>
          </a:p>
        </p:txBody>
      </p:sp>
      <p:sp>
        <p:nvSpPr>
          <p:cNvPr id="50" name="Right Arrow 49"/>
          <p:cNvSpPr/>
          <p:nvPr/>
        </p:nvSpPr>
        <p:spPr>
          <a:xfrm>
            <a:off x="7517554" y="5780186"/>
            <a:ext cx="613238" cy="9014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96"/>
          </a:p>
        </p:txBody>
      </p:sp>
      <p:sp>
        <p:nvSpPr>
          <p:cNvPr id="51" name="U-Turn Arrow 50"/>
          <p:cNvSpPr/>
          <p:nvPr/>
        </p:nvSpPr>
        <p:spPr>
          <a:xfrm rot="16200000">
            <a:off x="7700425" y="5664289"/>
            <a:ext cx="208665" cy="650415"/>
          </a:xfrm>
          <a:prstGeom prst="utur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96">
              <a:solidFill>
                <a:schemeClr val="tx1"/>
              </a:solidFill>
            </a:endParaRPr>
          </a:p>
        </p:txBody>
      </p:sp>
      <p:sp>
        <p:nvSpPr>
          <p:cNvPr id="52" name="Right Arrow 51"/>
          <p:cNvSpPr/>
          <p:nvPr/>
        </p:nvSpPr>
        <p:spPr>
          <a:xfrm>
            <a:off x="7516725" y="6094991"/>
            <a:ext cx="613238" cy="90145"/>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96"/>
          </a:p>
        </p:txBody>
      </p:sp>
    </p:spTree>
    <p:extLst>
      <p:ext uri="{BB962C8B-B14F-4D97-AF65-F5344CB8AC3E}">
        <p14:creationId xmlns:p14="http://schemas.microsoft.com/office/powerpoint/2010/main" val="8827926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Model Options</a:t>
            </a:r>
            <a:endParaRPr lang="en-US" dirty="0"/>
          </a:p>
        </p:txBody>
      </p:sp>
      <p:sp>
        <p:nvSpPr>
          <p:cNvPr id="8" name="Rectangle 7"/>
          <p:cNvSpPr/>
          <p:nvPr/>
        </p:nvSpPr>
        <p:spPr>
          <a:xfrm>
            <a:off x="350178" y="2211535"/>
            <a:ext cx="8970491" cy="382548"/>
          </a:xfrm>
          <a:prstGeom prst="rect">
            <a:avLst/>
          </a:prstGeom>
        </p:spPr>
        <p:style>
          <a:lnRef idx="1">
            <a:schemeClr val="accent1"/>
          </a:lnRef>
          <a:fillRef idx="3">
            <a:schemeClr val="accent1"/>
          </a:fillRef>
          <a:effectRef idx="2">
            <a:schemeClr val="accent1"/>
          </a:effectRef>
          <a:fontRef idx="minor">
            <a:schemeClr val="lt1"/>
          </a:fontRef>
        </p:style>
        <p:txBody>
          <a:bodyPr lIns="71992" tIns="35997" rIns="71992" bIns="35997" rtlCol="0" anchor="ctr"/>
          <a:lstStyle/>
          <a:p>
            <a:pPr algn="ctr" defTabSz="959688"/>
            <a:r>
              <a:rPr lang="en-US" sz="1890" dirty="0">
                <a:solidFill>
                  <a:prstClr val="white"/>
                </a:solidFill>
                <a:latin typeface="Segoe UI Light" pitchFamily="34" charset="0"/>
              </a:rPr>
              <a:t>Apps</a:t>
            </a:r>
          </a:p>
        </p:txBody>
      </p:sp>
      <p:sp>
        <p:nvSpPr>
          <p:cNvPr id="4" name="Rectangle 3"/>
          <p:cNvSpPr/>
          <p:nvPr/>
        </p:nvSpPr>
        <p:spPr>
          <a:xfrm>
            <a:off x="350181" y="3481733"/>
            <a:ext cx="2204298" cy="450793"/>
          </a:xfrm>
          <a:prstGeom prst="rect">
            <a:avLst/>
          </a:prstGeom>
        </p:spPr>
        <p:style>
          <a:lnRef idx="1">
            <a:schemeClr val="accent5"/>
          </a:lnRef>
          <a:fillRef idx="3">
            <a:schemeClr val="accent5"/>
          </a:fillRef>
          <a:effectRef idx="2">
            <a:schemeClr val="accent5"/>
          </a:effectRef>
          <a:fontRef idx="minor">
            <a:schemeClr val="lt1"/>
          </a:fontRef>
        </p:style>
        <p:txBody>
          <a:bodyPr lIns="71992" tIns="35997" rIns="71992" bIns="35997" rtlCol="0" anchor="ctr"/>
          <a:lstStyle/>
          <a:p>
            <a:pPr algn="ctr" defTabSz="959688"/>
            <a:r>
              <a:rPr lang="en-US" sz="1260" dirty="0" err="1">
                <a:solidFill>
                  <a:prstClr val="white"/>
                </a:solidFill>
                <a:latin typeface="Segoe UI Light" pitchFamily="34" charset="0"/>
              </a:rPr>
              <a:t>NetMessagingBinding</a:t>
            </a:r>
            <a:endParaRPr lang="en-US" sz="1260" dirty="0">
              <a:solidFill>
                <a:prstClr val="white"/>
              </a:solidFill>
              <a:latin typeface="Segoe UI Light" pitchFamily="34" charset="0"/>
            </a:endParaRPr>
          </a:p>
        </p:txBody>
      </p:sp>
      <p:sp>
        <p:nvSpPr>
          <p:cNvPr id="9" name="L-Shape 8"/>
          <p:cNvSpPr/>
          <p:nvPr/>
        </p:nvSpPr>
        <p:spPr>
          <a:xfrm flipH="1">
            <a:off x="350178" y="2983705"/>
            <a:ext cx="3883294" cy="1458825"/>
          </a:xfrm>
          <a:prstGeom prst="corner">
            <a:avLst>
              <a:gd name="adj1" fmla="val 29702"/>
              <a:gd name="adj2" fmla="val 111342"/>
            </a:avLst>
          </a:prstGeom>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prstClr val="white"/>
                </a:solidFill>
                <a:latin typeface="Segoe UI Light" pitchFamily="34" charset="0"/>
              </a:rPr>
              <a:t>.NET Service Bus Messaging API</a:t>
            </a:r>
          </a:p>
        </p:txBody>
      </p:sp>
      <p:sp>
        <p:nvSpPr>
          <p:cNvPr id="10" name="Rectangle 9"/>
          <p:cNvSpPr/>
          <p:nvPr/>
        </p:nvSpPr>
        <p:spPr>
          <a:xfrm>
            <a:off x="350180" y="2983705"/>
            <a:ext cx="2204299" cy="430540"/>
          </a:xfrm>
          <a:prstGeom prst="rect">
            <a:avLst/>
          </a:prstGeom>
        </p:spPr>
        <p:style>
          <a:lnRef idx="1">
            <a:schemeClr val="accent5"/>
          </a:lnRef>
          <a:fillRef idx="2">
            <a:schemeClr val="accent5"/>
          </a:fillRef>
          <a:effectRef idx="1">
            <a:schemeClr val="accent5"/>
          </a:effectRef>
          <a:fontRef idx="minor">
            <a:schemeClr val="dk1"/>
          </a:fontRef>
        </p:style>
        <p:txBody>
          <a:bodyPr lIns="71992" tIns="35997" rIns="71992" bIns="35997" rtlCol="0" anchor="ctr"/>
          <a:lstStyle/>
          <a:p>
            <a:pPr algn="ctr" defTabSz="959688"/>
            <a:r>
              <a:rPr lang="en-US" sz="1260" dirty="0">
                <a:solidFill>
                  <a:prstClr val="black"/>
                </a:solidFill>
                <a:latin typeface="Segoe UI Light" pitchFamily="34" charset="0"/>
              </a:rPr>
              <a:t>.NET WCF Service Model</a:t>
            </a:r>
          </a:p>
        </p:txBody>
      </p:sp>
      <p:sp>
        <p:nvSpPr>
          <p:cNvPr id="23" name="Rectangle 22"/>
          <p:cNvSpPr/>
          <p:nvPr/>
        </p:nvSpPr>
        <p:spPr>
          <a:xfrm>
            <a:off x="350182" y="4516700"/>
            <a:ext cx="2004565" cy="450793"/>
          </a:xfrm>
          <a:prstGeom prst="rect">
            <a:avLst/>
          </a:prstGeom>
        </p:spPr>
        <p:style>
          <a:lnRef idx="1">
            <a:schemeClr val="accent4"/>
          </a:lnRef>
          <a:fillRef idx="3">
            <a:schemeClr val="accent4"/>
          </a:fillRef>
          <a:effectRef idx="2">
            <a:schemeClr val="accent4"/>
          </a:effectRef>
          <a:fontRef idx="minor">
            <a:schemeClr val="lt1"/>
          </a:fontRef>
        </p:style>
        <p:txBody>
          <a:bodyPr lIns="71992" tIns="35997" rIns="71992" bIns="35997" rtlCol="0" anchor="ctr"/>
          <a:lstStyle/>
          <a:p>
            <a:pPr algn="ctr" defTabSz="959688"/>
            <a:r>
              <a:rPr lang="en-US" sz="1260" dirty="0">
                <a:solidFill>
                  <a:schemeClr val="tx1">
                    <a:lumMod val="85000"/>
                    <a:lumOff val="15000"/>
                  </a:schemeClr>
                </a:solidFill>
                <a:latin typeface="Segoe UI Light" pitchFamily="34" charset="0"/>
              </a:rPr>
              <a:t>SB Messaging Protocol</a:t>
            </a:r>
            <a:br>
              <a:rPr lang="en-US" sz="1260" dirty="0">
                <a:solidFill>
                  <a:schemeClr val="tx1">
                    <a:lumMod val="85000"/>
                    <a:lumOff val="15000"/>
                  </a:schemeClr>
                </a:solidFill>
                <a:latin typeface="Segoe UI Light" pitchFamily="34" charset="0"/>
              </a:rPr>
            </a:br>
            <a:r>
              <a:rPr lang="en-US" sz="1260" dirty="0">
                <a:solidFill>
                  <a:schemeClr val="tx1">
                    <a:lumMod val="85000"/>
                    <a:lumOff val="15000"/>
                  </a:schemeClr>
                </a:solidFill>
                <a:latin typeface="Segoe UI Light" pitchFamily="34" charset="0"/>
              </a:rPr>
              <a:t>(</a:t>
            </a:r>
            <a:r>
              <a:rPr lang="en-US" sz="1260" dirty="0" err="1">
                <a:solidFill>
                  <a:schemeClr val="tx1">
                    <a:lumMod val="85000"/>
                    <a:lumOff val="15000"/>
                  </a:schemeClr>
                </a:solidFill>
                <a:latin typeface="Segoe UI Light" pitchFamily="34" charset="0"/>
              </a:rPr>
              <a:t>net.tcp</a:t>
            </a:r>
            <a:r>
              <a:rPr lang="en-US" sz="1260" dirty="0">
                <a:solidFill>
                  <a:schemeClr val="tx1">
                    <a:lumMod val="85000"/>
                    <a:lumOff val="15000"/>
                  </a:schemeClr>
                </a:solidFill>
                <a:latin typeface="Segoe UI Light" pitchFamily="34" charset="0"/>
              </a:rPr>
              <a:t>, proprietary) </a:t>
            </a:r>
          </a:p>
        </p:txBody>
      </p:sp>
      <p:sp>
        <p:nvSpPr>
          <p:cNvPr id="24" name="Rectangle 23"/>
          <p:cNvSpPr/>
          <p:nvPr/>
        </p:nvSpPr>
        <p:spPr>
          <a:xfrm>
            <a:off x="2411242" y="4516700"/>
            <a:ext cx="4067153" cy="450793"/>
          </a:xfrm>
          <a:prstGeom prst="rect">
            <a:avLst/>
          </a:prstGeom>
        </p:spPr>
        <p:style>
          <a:lnRef idx="1">
            <a:schemeClr val="accent4"/>
          </a:lnRef>
          <a:fillRef idx="3">
            <a:schemeClr val="accent4"/>
          </a:fillRef>
          <a:effectRef idx="2">
            <a:schemeClr val="accent4"/>
          </a:effectRef>
          <a:fontRef idx="minor">
            <a:schemeClr val="lt1"/>
          </a:fontRef>
        </p:style>
        <p:txBody>
          <a:bodyPr lIns="71992" tIns="35997" rIns="71992" bIns="35997" rtlCol="0" anchor="ctr"/>
          <a:lstStyle/>
          <a:p>
            <a:pPr algn="ctr" defTabSz="959688"/>
            <a:r>
              <a:rPr lang="en-US" sz="1260" dirty="0">
                <a:solidFill>
                  <a:schemeClr val="tx1">
                    <a:lumMod val="85000"/>
                    <a:lumOff val="15000"/>
                  </a:schemeClr>
                </a:solidFill>
                <a:latin typeface="Segoe UI Light" pitchFamily="34" charset="0"/>
              </a:rPr>
              <a:t>AMQP 1.0</a:t>
            </a:r>
          </a:p>
        </p:txBody>
      </p:sp>
      <p:sp>
        <p:nvSpPr>
          <p:cNvPr id="13" name="Rectangle 12"/>
          <p:cNvSpPr/>
          <p:nvPr/>
        </p:nvSpPr>
        <p:spPr>
          <a:xfrm>
            <a:off x="350178" y="5173016"/>
            <a:ext cx="8970491" cy="382548"/>
          </a:xfrm>
          <a:prstGeom prst="rect">
            <a:avLst/>
          </a:prstGeom>
        </p:spPr>
        <p:style>
          <a:lnRef idx="1">
            <a:schemeClr val="accent2"/>
          </a:lnRef>
          <a:fillRef idx="3">
            <a:schemeClr val="accent2"/>
          </a:fillRef>
          <a:effectRef idx="2">
            <a:schemeClr val="accent2"/>
          </a:effectRef>
          <a:fontRef idx="minor">
            <a:schemeClr val="lt1"/>
          </a:fontRef>
        </p:style>
        <p:txBody>
          <a:bodyPr lIns="71992" tIns="35997" rIns="71992" bIns="35997" rtlCol="0" anchor="ctr"/>
          <a:lstStyle/>
          <a:p>
            <a:pPr algn="ctr" defTabSz="959688"/>
            <a:r>
              <a:rPr lang="en-US" sz="1890" dirty="0">
                <a:solidFill>
                  <a:prstClr val="white"/>
                </a:solidFill>
                <a:latin typeface="Segoe UI Light" pitchFamily="34" charset="0"/>
              </a:rPr>
              <a:t>Service Bus</a:t>
            </a:r>
          </a:p>
        </p:txBody>
      </p:sp>
      <p:sp>
        <p:nvSpPr>
          <p:cNvPr id="5" name="Rectangle 4"/>
          <p:cNvSpPr/>
          <p:nvPr/>
        </p:nvSpPr>
        <p:spPr bwMode="auto">
          <a:xfrm>
            <a:off x="4299515" y="2983705"/>
            <a:ext cx="999847" cy="1454757"/>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prstClr val="white"/>
                </a:solidFill>
                <a:latin typeface="Segoe UI Light" pitchFamily="34" charset="0"/>
              </a:rPr>
              <a:t>C/C++</a:t>
            </a:r>
            <a:br>
              <a:rPr lang="en-US" sz="1260" dirty="0">
                <a:solidFill>
                  <a:prstClr val="white"/>
                </a:solidFill>
                <a:latin typeface="Segoe UI Light" pitchFamily="34" charset="0"/>
              </a:rPr>
            </a:br>
            <a:r>
              <a:rPr lang="en-US" sz="945" dirty="0">
                <a:solidFill>
                  <a:prstClr val="white"/>
                </a:solidFill>
                <a:latin typeface="Segoe UI Light" pitchFamily="34" charset="0"/>
              </a:rPr>
              <a:t>(</a:t>
            </a:r>
            <a:r>
              <a:rPr lang="en-US" sz="945" dirty="0" err="1">
                <a:solidFill>
                  <a:prstClr val="white"/>
                </a:solidFill>
                <a:latin typeface="Segoe UI Light" pitchFamily="34" charset="0"/>
              </a:rPr>
              <a:t>incl</a:t>
            </a:r>
            <a:r>
              <a:rPr lang="en-US" sz="945" dirty="0">
                <a:solidFill>
                  <a:prstClr val="white"/>
                </a:solidFill>
                <a:latin typeface="Segoe UI Light" pitchFamily="34" charset="0"/>
              </a:rPr>
              <a:t> Embedded)</a:t>
            </a:r>
            <a:endParaRPr lang="en-US" sz="1260" dirty="0">
              <a:solidFill>
                <a:prstClr val="white"/>
              </a:solidFill>
              <a:latin typeface="Segoe UI Light" pitchFamily="34" charset="0"/>
            </a:endParaRPr>
          </a:p>
          <a:p>
            <a:pPr algn="ctr" defTabSz="959688"/>
            <a:endParaRPr lang="en-US" sz="1260" dirty="0">
              <a:solidFill>
                <a:prstClr val="white"/>
              </a:solidFill>
              <a:latin typeface="Segoe UI Light" pitchFamily="34" charset="0"/>
            </a:endParaRPr>
          </a:p>
          <a:p>
            <a:pPr algn="ctr" defTabSz="959688"/>
            <a:r>
              <a:rPr lang="en-US" sz="1260" dirty="0">
                <a:solidFill>
                  <a:prstClr val="white"/>
                </a:solidFill>
                <a:latin typeface="Segoe UI Light" pitchFamily="34" charset="0"/>
              </a:rPr>
              <a:t>Apache Proton-C</a:t>
            </a:r>
          </a:p>
        </p:txBody>
      </p:sp>
      <p:cxnSp>
        <p:nvCxnSpPr>
          <p:cNvPr id="14" name="Straight Connector 13"/>
          <p:cNvCxnSpPr/>
          <p:nvPr/>
        </p:nvCxnSpPr>
        <p:spPr>
          <a:xfrm flipH="1">
            <a:off x="4267979" y="2660249"/>
            <a:ext cx="966" cy="17923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836489" y="2585089"/>
            <a:ext cx="946478" cy="407213"/>
          </a:xfrm>
          <a:prstGeom prst="rect">
            <a:avLst/>
          </a:prstGeom>
          <a:noFill/>
        </p:spPr>
        <p:txBody>
          <a:bodyPr wrap="none" lIns="144018" tIns="115214" rIns="144018" bIns="115214" rtlCol="0">
            <a:spAutoFit/>
          </a:bodyPr>
          <a:lstStyle/>
          <a:p>
            <a:pPr>
              <a:lnSpc>
                <a:spcPct val="90000"/>
              </a:lnSpc>
            </a:pPr>
            <a:r>
              <a:rPr lang="en-US" sz="1260" dirty="0">
                <a:gradFill>
                  <a:gsLst>
                    <a:gs pos="2917">
                      <a:schemeClr val="tx1"/>
                    </a:gs>
                    <a:gs pos="30000">
                      <a:schemeClr val="tx1"/>
                    </a:gs>
                  </a:gsLst>
                  <a:lin ang="5400000" scaled="0"/>
                </a:gradFill>
                <a:latin typeface="+mj-lt"/>
              </a:rPr>
              <a:t>Windows</a:t>
            </a:r>
          </a:p>
        </p:txBody>
      </p:sp>
      <p:cxnSp>
        <p:nvCxnSpPr>
          <p:cNvPr id="34" name="Straight Arrow Connector 33"/>
          <p:cNvCxnSpPr>
            <a:stCxn id="32" idx="3"/>
          </p:cNvCxnSpPr>
          <p:nvPr/>
        </p:nvCxnSpPr>
        <p:spPr>
          <a:xfrm>
            <a:off x="2782967" y="2788696"/>
            <a:ext cx="1450501" cy="32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1"/>
          </p:cNvCxnSpPr>
          <p:nvPr/>
        </p:nvCxnSpPr>
        <p:spPr>
          <a:xfrm flipH="1" flipV="1">
            <a:off x="350179" y="2785805"/>
            <a:ext cx="1486310" cy="28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550223" y="2587035"/>
            <a:ext cx="969881" cy="407213"/>
          </a:xfrm>
          <a:prstGeom prst="rect">
            <a:avLst/>
          </a:prstGeom>
          <a:noFill/>
        </p:spPr>
        <p:txBody>
          <a:bodyPr wrap="none" lIns="144018" tIns="115214" rIns="144018" bIns="115214" rtlCol="0">
            <a:spAutoFit/>
          </a:bodyPr>
          <a:lstStyle/>
          <a:p>
            <a:pPr>
              <a:lnSpc>
                <a:spcPct val="90000"/>
              </a:lnSpc>
            </a:pPr>
            <a:r>
              <a:rPr lang="en-US" sz="1260" dirty="0">
                <a:gradFill>
                  <a:gsLst>
                    <a:gs pos="2917">
                      <a:schemeClr val="tx1"/>
                    </a:gs>
                    <a:gs pos="30000">
                      <a:schemeClr val="tx1"/>
                    </a:gs>
                  </a:gsLst>
                  <a:lin ang="5400000" scaled="0"/>
                </a:gradFill>
                <a:latin typeface="+mj-lt"/>
              </a:rPr>
              <a:t>Whatever</a:t>
            </a:r>
          </a:p>
        </p:txBody>
      </p:sp>
      <p:cxnSp>
        <p:nvCxnSpPr>
          <p:cNvPr id="44" name="Straight Arrow Connector 43"/>
          <p:cNvCxnSpPr/>
          <p:nvPr/>
        </p:nvCxnSpPr>
        <p:spPr>
          <a:xfrm flipV="1">
            <a:off x="7480681" y="2785804"/>
            <a:ext cx="1839988" cy="128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3" idx="1"/>
          </p:cNvCxnSpPr>
          <p:nvPr/>
        </p:nvCxnSpPr>
        <p:spPr>
          <a:xfrm flipH="1">
            <a:off x="4299515" y="2790642"/>
            <a:ext cx="2250708" cy="13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550223" y="4516700"/>
            <a:ext cx="2770446" cy="450793"/>
          </a:xfrm>
          <a:prstGeom prst="rect">
            <a:avLst/>
          </a:prstGeom>
        </p:spPr>
        <p:style>
          <a:lnRef idx="1">
            <a:schemeClr val="accent4"/>
          </a:lnRef>
          <a:fillRef idx="3">
            <a:schemeClr val="accent4"/>
          </a:fillRef>
          <a:effectRef idx="2">
            <a:schemeClr val="accent4"/>
          </a:effectRef>
          <a:fontRef idx="minor">
            <a:schemeClr val="lt1"/>
          </a:fontRef>
        </p:style>
        <p:txBody>
          <a:bodyPr lIns="71992" tIns="35997" rIns="71992" bIns="35997" rtlCol="0" anchor="ctr"/>
          <a:lstStyle/>
          <a:p>
            <a:pPr algn="ctr" defTabSz="959688"/>
            <a:r>
              <a:rPr lang="en-US" sz="1260" dirty="0">
                <a:solidFill>
                  <a:schemeClr val="tx1">
                    <a:lumMod val="85000"/>
                    <a:lumOff val="15000"/>
                  </a:schemeClr>
                </a:solidFill>
                <a:latin typeface="Segoe UI Light" pitchFamily="34" charset="0"/>
              </a:rPr>
              <a:t>HTTP(S)</a:t>
            </a:r>
          </a:p>
        </p:txBody>
      </p:sp>
      <p:sp>
        <p:nvSpPr>
          <p:cNvPr id="48" name="Rectangle 47"/>
          <p:cNvSpPr/>
          <p:nvPr/>
        </p:nvSpPr>
        <p:spPr bwMode="auto">
          <a:xfrm>
            <a:off x="7256092" y="2985739"/>
            <a:ext cx="652838" cy="1454757"/>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schemeClr val="tx1">
                    <a:lumMod val="75000"/>
                    <a:lumOff val="25000"/>
                  </a:schemeClr>
                </a:solidFill>
                <a:latin typeface="Segoe UI Light" pitchFamily="34" charset="0"/>
              </a:rPr>
              <a:t>PHP</a:t>
            </a:r>
            <a:br>
              <a:rPr lang="en-US" sz="1260" dirty="0">
                <a:solidFill>
                  <a:schemeClr val="tx1">
                    <a:lumMod val="75000"/>
                    <a:lumOff val="25000"/>
                  </a:schemeClr>
                </a:solidFill>
                <a:latin typeface="Segoe UI Light" pitchFamily="34" charset="0"/>
              </a:rPr>
            </a:br>
            <a:r>
              <a:rPr lang="en-US" sz="1260" dirty="0">
                <a:solidFill>
                  <a:schemeClr val="tx1">
                    <a:lumMod val="75000"/>
                    <a:lumOff val="25000"/>
                  </a:schemeClr>
                </a:solidFill>
                <a:latin typeface="Segoe UI Light" pitchFamily="34" charset="0"/>
              </a:rPr>
              <a:t>client</a:t>
            </a:r>
          </a:p>
        </p:txBody>
      </p:sp>
      <p:sp>
        <p:nvSpPr>
          <p:cNvPr id="49" name="Rectangle 48"/>
          <p:cNvSpPr/>
          <p:nvPr/>
        </p:nvSpPr>
        <p:spPr bwMode="auto">
          <a:xfrm>
            <a:off x="7961962" y="2983705"/>
            <a:ext cx="652838" cy="1454757"/>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schemeClr val="tx1">
                    <a:lumMod val="75000"/>
                    <a:lumOff val="25000"/>
                  </a:schemeClr>
                </a:solidFill>
                <a:latin typeface="Segoe UI Light" pitchFamily="34" charset="0"/>
              </a:rPr>
              <a:t>Node.js </a:t>
            </a:r>
            <a:br>
              <a:rPr lang="en-US" sz="1260" dirty="0">
                <a:solidFill>
                  <a:schemeClr val="tx1">
                    <a:lumMod val="75000"/>
                    <a:lumOff val="25000"/>
                  </a:schemeClr>
                </a:solidFill>
                <a:latin typeface="Segoe UI Light" pitchFamily="34" charset="0"/>
              </a:rPr>
            </a:br>
            <a:r>
              <a:rPr lang="en-US" sz="1260" dirty="0">
                <a:solidFill>
                  <a:schemeClr val="tx1">
                    <a:lumMod val="75000"/>
                    <a:lumOff val="25000"/>
                  </a:schemeClr>
                </a:solidFill>
                <a:latin typeface="Segoe UI Light" pitchFamily="34" charset="0"/>
              </a:rPr>
              <a:t>client</a:t>
            </a:r>
          </a:p>
        </p:txBody>
      </p:sp>
      <p:sp>
        <p:nvSpPr>
          <p:cNvPr id="50" name="Rectangle 49"/>
          <p:cNvSpPr/>
          <p:nvPr/>
        </p:nvSpPr>
        <p:spPr bwMode="auto">
          <a:xfrm>
            <a:off x="6550223" y="2985739"/>
            <a:ext cx="652838" cy="1454757"/>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schemeClr val="tx1">
                    <a:lumMod val="75000"/>
                    <a:lumOff val="25000"/>
                  </a:schemeClr>
                </a:solidFill>
                <a:latin typeface="Segoe UI Light" pitchFamily="34" charset="0"/>
              </a:rPr>
              <a:t>Python</a:t>
            </a:r>
            <a:br>
              <a:rPr lang="en-US" sz="1260" dirty="0">
                <a:solidFill>
                  <a:schemeClr val="tx1">
                    <a:lumMod val="75000"/>
                    <a:lumOff val="25000"/>
                  </a:schemeClr>
                </a:solidFill>
                <a:latin typeface="Segoe UI Light" pitchFamily="34" charset="0"/>
              </a:rPr>
            </a:br>
            <a:r>
              <a:rPr lang="en-US" sz="1260" dirty="0">
                <a:solidFill>
                  <a:schemeClr val="tx1">
                    <a:lumMod val="75000"/>
                    <a:lumOff val="25000"/>
                  </a:schemeClr>
                </a:solidFill>
                <a:latin typeface="Segoe UI Light" pitchFamily="34" charset="0"/>
              </a:rPr>
              <a:t>client</a:t>
            </a:r>
          </a:p>
        </p:txBody>
      </p:sp>
      <p:sp>
        <p:nvSpPr>
          <p:cNvPr id="51" name="Rectangle 50"/>
          <p:cNvSpPr/>
          <p:nvPr/>
        </p:nvSpPr>
        <p:spPr bwMode="auto">
          <a:xfrm>
            <a:off x="5337815" y="2979750"/>
            <a:ext cx="1140580" cy="1454757"/>
          </a:xfrm>
          <a:prstGeom prst="rect">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prstClr val="white"/>
                </a:solidFill>
                <a:latin typeface="Segoe UI Light" pitchFamily="34" charset="0"/>
              </a:rPr>
              <a:t>Java/JMS</a:t>
            </a:r>
          </a:p>
          <a:p>
            <a:pPr algn="ctr" defTabSz="959688"/>
            <a:endParaRPr lang="en-US" sz="1260" dirty="0">
              <a:solidFill>
                <a:prstClr val="white"/>
              </a:solidFill>
              <a:latin typeface="Segoe UI Light" pitchFamily="34" charset="0"/>
            </a:endParaRPr>
          </a:p>
          <a:p>
            <a:pPr algn="ctr" defTabSz="959688"/>
            <a:r>
              <a:rPr lang="en-US" sz="1260" dirty="0">
                <a:solidFill>
                  <a:prstClr val="white"/>
                </a:solidFill>
                <a:latin typeface="Segoe UI Light" pitchFamily="34" charset="0"/>
              </a:rPr>
              <a:t>Apache </a:t>
            </a:r>
            <a:r>
              <a:rPr lang="en-US" sz="1260" dirty="0" err="1">
                <a:solidFill>
                  <a:prstClr val="white"/>
                </a:solidFill>
                <a:latin typeface="Segoe UI Light" pitchFamily="34" charset="0"/>
              </a:rPr>
              <a:t>Qpid</a:t>
            </a:r>
            <a:r>
              <a:rPr lang="en-US" sz="1260" dirty="0">
                <a:solidFill>
                  <a:prstClr val="white"/>
                </a:solidFill>
                <a:latin typeface="Segoe UI Light" pitchFamily="34" charset="0"/>
              </a:rPr>
              <a:t> JMS AMQP 1.0</a:t>
            </a:r>
          </a:p>
        </p:txBody>
      </p:sp>
      <p:sp>
        <p:nvSpPr>
          <p:cNvPr id="54" name="Rectangle 53"/>
          <p:cNvSpPr/>
          <p:nvPr/>
        </p:nvSpPr>
        <p:spPr bwMode="auto">
          <a:xfrm>
            <a:off x="8667831" y="2985738"/>
            <a:ext cx="652838" cy="1454757"/>
          </a:xfrm>
          <a:prstGeom prst="rect">
            <a:avLst/>
          </a:prstGeom>
          <a:solidFill>
            <a:schemeClr val="accent6">
              <a:lumMod val="60000"/>
              <a:lumOff val="40000"/>
            </a:schemeClr>
          </a:solidFill>
        </p:spPr>
        <p:style>
          <a:lnRef idx="1">
            <a:schemeClr val="accent6"/>
          </a:lnRef>
          <a:fillRef idx="3">
            <a:schemeClr val="accent6"/>
          </a:fillRef>
          <a:effectRef idx="2">
            <a:schemeClr val="accent6"/>
          </a:effectRef>
          <a:fontRef idx="minor">
            <a:schemeClr val="lt1"/>
          </a:fontRef>
        </p:style>
        <p:txBody>
          <a:bodyPr lIns="71992" tIns="35997" rIns="71992" bIns="35997" rtlCol="0" anchor="ctr"/>
          <a:lstStyle/>
          <a:p>
            <a:pPr algn="ctr" defTabSz="959688"/>
            <a:r>
              <a:rPr lang="en-US" sz="1260" dirty="0">
                <a:solidFill>
                  <a:schemeClr val="tx1">
                    <a:lumMod val="75000"/>
                    <a:lumOff val="25000"/>
                  </a:schemeClr>
                </a:solidFill>
                <a:latin typeface="Segoe UI Light" pitchFamily="34" charset="0"/>
              </a:rPr>
              <a:t>Any HTTP</a:t>
            </a:r>
            <a:br>
              <a:rPr lang="en-US" sz="1260" dirty="0">
                <a:solidFill>
                  <a:schemeClr val="tx1">
                    <a:lumMod val="75000"/>
                    <a:lumOff val="25000"/>
                  </a:schemeClr>
                </a:solidFill>
                <a:latin typeface="Segoe UI Light" pitchFamily="34" charset="0"/>
              </a:rPr>
            </a:br>
            <a:r>
              <a:rPr lang="en-US" sz="1260" dirty="0">
                <a:solidFill>
                  <a:schemeClr val="tx1">
                    <a:lumMod val="75000"/>
                    <a:lumOff val="25000"/>
                  </a:schemeClr>
                </a:solidFill>
                <a:latin typeface="Segoe UI Light" pitchFamily="34" charset="0"/>
              </a:rPr>
              <a:t>client</a:t>
            </a:r>
          </a:p>
        </p:txBody>
      </p:sp>
    </p:spTree>
    <p:extLst>
      <p:ext uri="{BB962C8B-B14F-4D97-AF65-F5344CB8AC3E}">
        <p14:creationId xmlns:p14="http://schemas.microsoft.com/office/powerpoint/2010/main" val="400295739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Connectivity Options</a:t>
            </a:r>
            <a:endParaRPr lang="en-US" dirty="0"/>
          </a:p>
        </p:txBody>
      </p:sp>
      <p:sp>
        <p:nvSpPr>
          <p:cNvPr id="3" name="Text Placeholder 2"/>
          <p:cNvSpPr>
            <a:spLocks noGrp="1"/>
          </p:cNvSpPr>
          <p:nvPr>
            <p:ph type="body" sz="quarter" idx="10"/>
          </p:nvPr>
        </p:nvSpPr>
        <p:spPr>
          <a:xfrm>
            <a:off x="408908" y="2097405"/>
            <a:ext cx="8782134" cy="3542936"/>
          </a:xfrm>
        </p:spPr>
        <p:txBody>
          <a:bodyPr/>
          <a:lstStyle/>
          <a:p>
            <a:r>
              <a:rPr lang="en-US" dirty="0"/>
              <a:t>AMQP 1.0</a:t>
            </a:r>
          </a:p>
          <a:p>
            <a:pPr lvl="1"/>
            <a:r>
              <a:rPr lang="en-US" dirty="0"/>
              <a:t>OASIS standard, growing base of clients across many platforms</a:t>
            </a:r>
          </a:p>
          <a:p>
            <a:pPr lvl="1"/>
            <a:r>
              <a:rPr lang="en-US" dirty="0"/>
              <a:t>AMQPS </a:t>
            </a:r>
            <a:r>
              <a:rPr lang="en-US" dirty="0" smtClean="0"/>
              <a:t>TCP 5671</a:t>
            </a:r>
            <a:r>
              <a:rPr lang="en-US" dirty="0"/>
              <a:t>, AMQP </a:t>
            </a:r>
            <a:r>
              <a:rPr lang="en-US" dirty="0" smtClean="0"/>
              <a:t>TCP 5672</a:t>
            </a:r>
          </a:p>
          <a:p>
            <a:pPr lvl="1"/>
            <a:r>
              <a:rPr lang="en-US" dirty="0" smtClean="0"/>
              <a:t>Preview status, general availability later this year</a:t>
            </a:r>
            <a:endParaRPr lang="en-US" dirty="0"/>
          </a:p>
          <a:p>
            <a:r>
              <a:rPr lang="en-US" dirty="0" smtClean="0"/>
              <a:t>"SBMP" Service Bus Messaging Protocol</a:t>
            </a:r>
          </a:p>
          <a:p>
            <a:pPr lvl="1"/>
            <a:r>
              <a:rPr lang="en-US" dirty="0" smtClean="0"/>
              <a:t>Only supported by .NET client, Microsoft proprietary, based on WCF's </a:t>
            </a:r>
            <a:r>
              <a:rPr lang="en-US" dirty="0" err="1" smtClean="0"/>
              <a:t>NetTcp</a:t>
            </a:r>
            <a:endParaRPr lang="en-US" dirty="0" smtClean="0"/>
          </a:p>
          <a:p>
            <a:pPr lvl="1"/>
            <a:r>
              <a:rPr lang="en-US" dirty="0" smtClean="0"/>
              <a:t>TCP port 9354 or HTTP tunneling over port 443 or port 80</a:t>
            </a:r>
          </a:p>
          <a:p>
            <a:r>
              <a:rPr lang="en-US" dirty="0" smtClean="0"/>
              <a:t>HTTPS</a:t>
            </a:r>
          </a:p>
          <a:p>
            <a:pPr lvl="1"/>
            <a:r>
              <a:rPr lang="en-US" dirty="0" smtClean="0"/>
              <a:t>TCP 443</a:t>
            </a:r>
          </a:p>
          <a:p>
            <a:pPr lvl="1"/>
            <a:r>
              <a:rPr lang="en-US" dirty="0" smtClean="0"/>
              <a:t>RFC2616 – majority of Service Bus features available for any HTTPS client</a:t>
            </a:r>
          </a:p>
        </p:txBody>
      </p:sp>
    </p:spTree>
    <p:extLst>
      <p:ext uri="{BB962C8B-B14F-4D97-AF65-F5344CB8AC3E}">
        <p14:creationId xmlns:p14="http://schemas.microsoft.com/office/powerpoint/2010/main" val="335989579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Message Model</a:t>
            </a:r>
            <a:endParaRPr lang="en-US" dirty="0"/>
          </a:p>
        </p:txBody>
      </p:sp>
      <p:sp>
        <p:nvSpPr>
          <p:cNvPr id="4" name="Content Placeholder 3"/>
          <p:cNvSpPr>
            <a:spLocks noGrp="1"/>
          </p:cNvSpPr>
          <p:nvPr>
            <p:ph type="body" sz="quarter" idx="10"/>
          </p:nvPr>
        </p:nvSpPr>
        <p:spPr>
          <a:xfrm>
            <a:off x="408908" y="2097405"/>
            <a:ext cx="4343686" cy="3558410"/>
          </a:xfrm>
        </p:spPr>
        <p:txBody>
          <a:bodyPr/>
          <a:lstStyle/>
          <a:p>
            <a:r>
              <a:rPr lang="en-US" sz="1890" dirty="0"/>
              <a:t>Brokered messaging properties are not SOAP headers</a:t>
            </a:r>
          </a:p>
          <a:p>
            <a:r>
              <a:rPr lang="en-US" sz="1890" dirty="0"/>
              <a:t>System properties have special meaning to the broker or </a:t>
            </a:r>
            <a:r>
              <a:rPr lang="en-US" sz="1890" dirty="0" err="1"/>
              <a:t>or</a:t>
            </a:r>
            <a:r>
              <a:rPr lang="en-US" sz="1890" dirty="0"/>
              <a:t> set by the broker</a:t>
            </a:r>
          </a:p>
          <a:p>
            <a:r>
              <a:rPr lang="en-US" sz="1890" dirty="0"/>
              <a:t>Properties are key/value pairs that may very well carry payloads</a:t>
            </a:r>
          </a:p>
          <a:p>
            <a:r>
              <a:rPr lang="en-US" sz="1890" dirty="0"/>
              <a:t>It's not uncommon to have messages with empty message bodies</a:t>
            </a:r>
          </a:p>
          <a:p>
            <a:r>
              <a:rPr lang="en-US" sz="1890" dirty="0"/>
              <a:t>Message bodies are useful for a single opaque payload not exposed to the broker (e.g. encrypted content)</a:t>
            </a:r>
          </a:p>
        </p:txBody>
      </p:sp>
      <p:sp>
        <p:nvSpPr>
          <p:cNvPr id="6" name="Rectangle 5"/>
          <p:cNvSpPr/>
          <p:nvPr/>
        </p:nvSpPr>
        <p:spPr>
          <a:xfrm>
            <a:off x="4960579" y="1178020"/>
            <a:ext cx="3839480" cy="4699859"/>
          </a:xfrm>
          <a:prstGeom prst="rect">
            <a:avLst/>
          </a:prstGeom>
        </p:spPr>
        <p:style>
          <a:lnRef idx="1">
            <a:schemeClr val="accent5"/>
          </a:lnRef>
          <a:fillRef idx="2">
            <a:schemeClr val="accent5"/>
          </a:fillRef>
          <a:effectRef idx="1">
            <a:schemeClr val="accent5"/>
          </a:effectRef>
          <a:fontRef idx="minor">
            <a:schemeClr val="dk1"/>
          </a:fontRef>
        </p:style>
        <p:txBody>
          <a:bodyPr lIns="71987" tIns="35994" rIns="71987" bIns="35994" rtlCol="0" anchor="t"/>
          <a:lstStyle/>
          <a:p>
            <a:pPr defTabSz="719837"/>
            <a:r>
              <a:rPr lang="en-US" sz="1575" dirty="0">
                <a:solidFill>
                  <a:srgbClr val="000000"/>
                </a:solidFill>
              </a:rPr>
              <a:t>Service Bus Message</a:t>
            </a:r>
          </a:p>
        </p:txBody>
      </p:sp>
      <p:sp>
        <p:nvSpPr>
          <p:cNvPr id="7" name="Rectangle 6"/>
          <p:cNvSpPr/>
          <p:nvPr/>
        </p:nvSpPr>
        <p:spPr>
          <a:xfrm>
            <a:off x="5153238" y="4751585"/>
            <a:ext cx="3507558" cy="997047"/>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Body</a:t>
            </a:r>
          </a:p>
        </p:txBody>
      </p:sp>
      <p:sp>
        <p:nvSpPr>
          <p:cNvPr id="8" name="Rectangle 7"/>
          <p:cNvSpPr/>
          <p:nvPr/>
        </p:nvSpPr>
        <p:spPr>
          <a:xfrm>
            <a:off x="5153238" y="2881007"/>
            <a:ext cx="3507558" cy="1759797"/>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Custom Properties</a:t>
            </a:r>
          </a:p>
        </p:txBody>
      </p:sp>
      <p:grpSp>
        <p:nvGrpSpPr>
          <p:cNvPr id="19" name="Group 18"/>
          <p:cNvGrpSpPr/>
          <p:nvPr/>
        </p:nvGrpSpPr>
        <p:grpSpPr>
          <a:xfrm>
            <a:off x="5281911" y="3269960"/>
            <a:ext cx="3240405" cy="1252846"/>
            <a:chOff x="6707188" y="2479434"/>
            <a:chExt cx="4114800" cy="1834658"/>
          </a:xfrm>
        </p:grpSpPr>
        <p:sp>
          <p:nvSpPr>
            <p:cNvPr id="9" name="Rectangle 8"/>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10" name="Rectangle 9"/>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11" name="Rectangle 10"/>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12" name="Rectangle 11"/>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13" name="Rectangle 12"/>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14" name="Rectangle 13"/>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15" name="Rectangle 14"/>
            <p:cNvSpPr/>
            <p:nvPr/>
          </p:nvSpPr>
          <p:spPr bwMode="auto">
            <a:xfrm>
              <a:off x="6707188"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16" name="Rectangle 15"/>
            <p:cNvSpPr/>
            <p:nvPr/>
          </p:nvSpPr>
          <p:spPr bwMode="auto">
            <a:xfrm>
              <a:off x="7691926"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grpSp>
      <p:sp>
        <p:nvSpPr>
          <p:cNvPr id="17" name="Rectangle 16"/>
          <p:cNvSpPr/>
          <p:nvPr/>
        </p:nvSpPr>
        <p:spPr bwMode="auto">
          <a:xfrm>
            <a:off x="5281911" y="5097784"/>
            <a:ext cx="3240405" cy="52160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811" dirty="0">
                <a:solidFill>
                  <a:schemeClr val="tx1">
                    <a:lumMod val="85000"/>
                    <a:lumOff val="15000"/>
                  </a:schemeClr>
                </a:solidFill>
              </a:rPr>
              <a:t>Body </a:t>
            </a:r>
            <a:br>
              <a:rPr lang="en-US" sz="1811" dirty="0">
                <a:solidFill>
                  <a:schemeClr val="tx1">
                    <a:lumMod val="85000"/>
                    <a:lumOff val="15000"/>
                  </a:schemeClr>
                </a:solidFill>
              </a:rPr>
            </a:br>
            <a:r>
              <a:rPr lang="en-US" sz="1103" dirty="0">
                <a:solidFill>
                  <a:schemeClr val="tx1">
                    <a:lumMod val="85000"/>
                    <a:lumOff val="15000"/>
                  </a:schemeClr>
                </a:solidFill>
              </a:rPr>
              <a:t>(Bag of Bytes)</a:t>
            </a:r>
            <a:endParaRPr lang="en-US" sz="1811" dirty="0">
              <a:solidFill>
                <a:schemeClr val="tx1">
                  <a:lumMod val="85000"/>
                  <a:lumOff val="15000"/>
                </a:schemeClr>
              </a:solidFill>
            </a:endParaRPr>
          </a:p>
        </p:txBody>
      </p:sp>
      <p:sp>
        <p:nvSpPr>
          <p:cNvPr id="18" name="Rectangle 17"/>
          <p:cNvSpPr/>
          <p:nvPr/>
        </p:nvSpPr>
        <p:spPr>
          <a:xfrm>
            <a:off x="5153238" y="1504661"/>
            <a:ext cx="3507558" cy="1312302"/>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Sys Properties</a:t>
            </a:r>
          </a:p>
        </p:txBody>
      </p:sp>
      <p:grpSp>
        <p:nvGrpSpPr>
          <p:cNvPr id="20" name="Group 19"/>
          <p:cNvGrpSpPr/>
          <p:nvPr/>
        </p:nvGrpSpPr>
        <p:grpSpPr>
          <a:xfrm>
            <a:off x="5281911" y="1822992"/>
            <a:ext cx="3240405" cy="924625"/>
            <a:chOff x="6707188" y="2479434"/>
            <a:chExt cx="4114800" cy="1354014"/>
          </a:xfrm>
        </p:grpSpPr>
        <p:sp>
          <p:nvSpPr>
            <p:cNvPr id="21" name="Rectangle 20"/>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22" name="Rectangle 21"/>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3" name="Rectangle 22"/>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24" name="Rectangle 23"/>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5" name="Rectangle 24"/>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26" name="Rectangle 25"/>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grpSp>
    </p:spTree>
    <p:extLst>
      <p:ext uri="{BB962C8B-B14F-4D97-AF65-F5344CB8AC3E}">
        <p14:creationId xmlns:p14="http://schemas.microsoft.com/office/powerpoint/2010/main" val="373568262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Dimensions</a:t>
            </a:r>
            <a:endParaRPr lang="en-US" dirty="0"/>
          </a:p>
        </p:txBody>
      </p:sp>
      <p:sp>
        <p:nvSpPr>
          <p:cNvPr id="4" name="Content Placeholder 3"/>
          <p:cNvSpPr>
            <a:spLocks noGrp="1"/>
          </p:cNvSpPr>
          <p:nvPr>
            <p:ph type="body" sz="quarter" idx="10"/>
          </p:nvPr>
        </p:nvSpPr>
        <p:spPr>
          <a:xfrm>
            <a:off x="408908" y="2097405"/>
            <a:ext cx="4343686" cy="4055919"/>
          </a:xfrm>
        </p:spPr>
        <p:txBody>
          <a:bodyPr/>
          <a:lstStyle/>
          <a:p>
            <a:r>
              <a:rPr lang="en-US" sz="2205" dirty="0"/>
              <a:t>Max Message: 256 Kbyte</a:t>
            </a:r>
          </a:p>
          <a:p>
            <a:r>
              <a:rPr lang="en-US" sz="2205" dirty="0"/>
              <a:t>Max Total Props: 64 Kbyte</a:t>
            </a:r>
          </a:p>
          <a:p>
            <a:pPr lvl="1"/>
            <a:r>
              <a:rPr lang="en-US" sz="1538" dirty="0"/>
              <a:t>Includes sys props, reserve ~4 </a:t>
            </a:r>
            <a:r>
              <a:rPr lang="en-US" sz="1538" dirty="0" err="1"/>
              <a:t>KByte</a:t>
            </a:r>
            <a:endParaRPr lang="en-US" sz="1538" dirty="0"/>
          </a:p>
          <a:p>
            <a:r>
              <a:rPr lang="en-US" sz="2205" dirty="0"/>
              <a:t>Max Prop: No explicit limit</a:t>
            </a:r>
          </a:p>
          <a:p>
            <a:pPr lvl="1"/>
            <a:r>
              <a:rPr lang="en-US" sz="1538" dirty="0"/>
              <a:t>Constrained by de-facto HTTP limits if you use HTTP; ~4KB for a header max</a:t>
            </a:r>
          </a:p>
          <a:p>
            <a:r>
              <a:rPr lang="en-US" sz="2205" dirty="0"/>
              <a:t>Max Body: </a:t>
            </a:r>
            <a:br>
              <a:rPr lang="en-US" sz="2205" dirty="0"/>
            </a:br>
            <a:r>
              <a:rPr lang="en-US" sz="2205" dirty="0"/>
              <a:t>	256KByte – </a:t>
            </a:r>
            <a:r>
              <a:rPr lang="en-US" sz="2205" dirty="0" err="1"/>
              <a:t>sizeof</a:t>
            </a:r>
            <a:r>
              <a:rPr lang="en-US" sz="2205" dirty="0"/>
              <a:t>(Props)</a:t>
            </a:r>
            <a:endParaRPr lang="en-US" sz="1538" dirty="0"/>
          </a:p>
          <a:p>
            <a:pPr lvl="1"/>
            <a:endParaRPr lang="en-US" sz="1538" dirty="0"/>
          </a:p>
          <a:p>
            <a:pPr lvl="1"/>
            <a:endParaRPr lang="en-US" sz="1538" dirty="0"/>
          </a:p>
          <a:p>
            <a:pPr marL="0"/>
            <a:endParaRPr lang="en-US" sz="2205" dirty="0"/>
          </a:p>
          <a:p>
            <a:pPr marL="0"/>
            <a:r>
              <a:rPr lang="en-US" sz="1260" dirty="0"/>
              <a:t>Yes, yes. Just wait. We'll get to how you can send payloads exceeding 256 </a:t>
            </a:r>
            <a:r>
              <a:rPr lang="en-US" sz="1260" dirty="0" err="1"/>
              <a:t>KByte</a:t>
            </a:r>
            <a:r>
              <a:rPr lang="en-US" sz="1260" dirty="0"/>
              <a:t> …</a:t>
            </a:r>
          </a:p>
        </p:txBody>
      </p:sp>
      <p:sp>
        <p:nvSpPr>
          <p:cNvPr id="3" name="TextBox 2"/>
          <p:cNvSpPr txBox="1"/>
          <p:nvPr/>
        </p:nvSpPr>
        <p:spPr>
          <a:xfrm>
            <a:off x="8908032" y="3400290"/>
            <a:ext cx="677173" cy="538147"/>
          </a:xfrm>
          <a:prstGeom prst="rect">
            <a:avLst/>
          </a:prstGeom>
          <a:noFill/>
        </p:spPr>
        <p:txBody>
          <a:bodyPr wrap="none" lIns="144018" tIns="115214" rIns="144018" bIns="115214" rtlCol="0">
            <a:spAutoFit/>
          </a:bodyPr>
          <a:lstStyle/>
          <a:p>
            <a:pPr algn="ctr">
              <a:lnSpc>
                <a:spcPct val="90000"/>
              </a:lnSpc>
            </a:pPr>
            <a:r>
              <a:rPr lang="en-US" sz="1103" dirty="0">
                <a:gradFill>
                  <a:gsLst>
                    <a:gs pos="2917">
                      <a:schemeClr val="tx1"/>
                    </a:gs>
                    <a:gs pos="30000">
                      <a:schemeClr val="tx1"/>
                    </a:gs>
                  </a:gsLst>
                  <a:lin ang="5400000" scaled="0"/>
                </a:gradFill>
              </a:rPr>
              <a:t>64KB </a:t>
            </a:r>
            <a:br>
              <a:rPr lang="en-US" sz="1103" dirty="0">
                <a:gradFill>
                  <a:gsLst>
                    <a:gs pos="2917">
                      <a:schemeClr val="tx1"/>
                    </a:gs>
                    <a:gs pos="30000">
                      <a:schemeClr val="tx1"/>
                    </a:gs>
                  </a:gsLst>
                  <a:lin ang="5400000" scaled="0"/>
                </a:gradFill>
              </a:rPr>
            </a:br>
            <a:r>
              <a:rPr lang="en-US" sz="1103" dirty="0">
                <a:gradFill>
                  <a:gsLst>
                    <a:gs pos="2917">
                      <a:schemeClr val="tx1"/>
                    </a:gs>
                    <a:gs pos="30000">
                      <a:schemeClr val="tx1"/>
                    </a:gs>
                  </a:gsLst>
                  <a:lin ang="5400000" scaled="0"/>
                </a:gradFill>
              </a:rPr>
              <a:t>max</a:t>
            </a:r>
            <a:endParaRPr lang="en-US" sz="1890" dirty="0">
              <a:gradFill>
                <a:gsLst>
                  <a:gs pos="2917">
                    <a:schemeClr val="tx1"/>
                  </a:gs>
                  <a:gs pos="30000">
                    <a:schemeClr val="tx1"/>
                  </a:gs>
                </a:gsLst>
                <a:lin ang="5400000" scaled="0"/>
              </a:gradFill>
            </a:endParaRPr>
          </a:p>
        </p:txBody>
      </p:sp>
      <p:cxnSp>
        <p:nvCxnSpPr>
          <p:cNvPr id="18" name="Straight Arrow Connector 17"/>
          <p:cNvCxnSpPr>
            <a:stCxn id="3" idx="0"/>
          </p:cNvCxnSpPr>
          <p:nvPr/>
        </p:nvCxnSpPr>
        <p:spPr>
          <a:xfrm flipH="1" flipV="1">
            <a:off x="9246618" y="1788638"/>
            <a:ext cx="1" cy="16116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3" idx="2"/>
          </p:cNvCxnSpPr>
          <p:nvPr/>
        </p:nvCxnSpPr>
        <p:spPr>
          <a:xfrm flipH="1">
            <a:off x="9246618" y="3938437"/>
            <a:ext cx="1" cy="9863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36434" y="3811925"/>
            <a:ext cx="755721" cy="538147"/>
          </a:xfrm>
          <a:prstGeom prst="rect">
            <a:avLst/>
          </a:prstGeom>
          <a:noFill/>
        </p:spPr>
        <p:txBody>
          <a:bodyPr wrap="none" lIns="144018" tIns="115214" rIns="144018" bIns="115214" rtlCol="0">
            <a:spAutoFit/>
          </a:bodyPr>
          <a:lstStyle/>
          <a:p>
            <a:pPr algn="ctr">
              <a:lnSpc>
                <a:spcPct val="90000"/>
              </a:lnSpc>
            </a:pPr>
            <a:r>
              <a:rPr lang="en-US" sz="1103" dirty="0">
                <a:gradFill>
                  <a:gsLst>
                    <a:gs pos="2917">
                      <a:schemeClr val="tx1"/>
                    </a:gs>
                    <a:gs pos="30000">
                      <a:schemeClr val="tx1"/>
                    </a:gs>
                  </a:gsLst>
                  <a:lin ang="5400000" scaled="0"/>
                </a:gradFill>
              </a:rPr>
              <a:t>256 KB</a:t>
            </a:r>
            <a:br>
              <a:rPr lang="en-US" sz="1103" dirty="0">
                <a:gradFill>
                  <a:gsLst>
                    <a:gs pos="2917">
                      <a:schemeClr val="tx1"/>
                    </a:gs>
                    <a:gs pos="30000">
                      <a:schemeClr val="tx1"/>
                    </a:gs>
                  </a:gsLst>
                  <a:lin ang="5400000" scaled="0"/>
                </a:gradFill>
              </a:rPr>
            </a:br>
            <a:r>
              <a:rPr lang="en-US" sz="1103" dirty="0">
                <a:gradFill>
                  <a:gsLst>
                    <a:gs pos="2917">
                      <a:schemeClr val="tx1"/>
                    </a:gs>
                    <a:gs pos="30000">
                      <a:schemeClr val="tx1"/>
                    </a:gs>
                  </a:gsLst>
                  <a:lin ang="5400000" scaled="0"/>
                </a:gradFill>
              </a:rPr>
              <a:t>max</a:t>
            </a:r>
            <a:endParaRPr lang="en-US" sz="1890" dirty="0">
              <a:gradFill>
                <a:gsLst>
                  <a:gs pos="2917">
                    <a:schemeClr val="tx1"/>
                  </a:gs>
                  <a:gs pos="30000">
                    <a:schemeClr val="tx1"/>
                  </a:gs>
                </a:gsLst>
                <a:lin ang="5400000" scaled="0"/>
              </a:gradFill>
            </a:endParaRPr>
          </a:p>
        </p:txBody>
      </p:sp>
      <p:cxnSp>
        <p:nvCxnSpPr>
          <p:cNvPr id="27" name="Straight Arrow Connector 26"/>
          <p:cNvCxnSpPr/>
          <p:nvPr/>
        </p:nvCxnSpPr>
        <p:spPr>
          <a:xfrm flipV="1">
            <a:off x="4920649" y="1788636"/>
            <a:ext cx="0" cy="20232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20649" y="4349995"/>
            <a:ext cx="0" cy="18118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180201" y="1461995"/>
            <a:ext cx="3839480" cy="4699859"/>
          </a:xfrm>
          <a:prstGeom prst="rect">
            <a:avLst/>
          </a:prstGeom>
        </p:spPr>
        <p:style>
          <a:lnRef idx="1">
            <a:schemeClr val="accent5"/>
          </a:lnRef>
          <a:fillRef idx="2">
            <a:schemeClr val="accent5"/>
          </a:fillRef>
          <a:effectRef idx="1">
            <a:schemeClr val="accent5"/>
          </a:effectRef>
          <a:fontRef idx="minor">
            <a:schemeClr val="dk1"/>
          </a:fontRef>
        </p:style>
        <p:txBody>
          <a:bodyPr lIns="71987" tIns="35994" rIns="71987" bIns="35994" rtlCol="0" anchor="t"/>
          <a:lstStyle/>
          <a:p>
            <a:pPr defTabSz="719837"/>
            <a:r>
              <a:rPr lang="en-US" sz="1575" dirty="0">
                <a:solidFill>
                  <a:srgbClr val="000000"/>
                </a:solidFill>
              </a:rPr>
              <a:t>Service Bus Message</a:t>
            </a:r>
          </a:p>
        </p:txBody>
      </p:sp>
      <p:sp>
        <p:nvSpPr>
          <p:cNvPr id="34" name="Rectangle 33"/>
          <p:cNvSpPr/>
          <p:nvPr/>
        </p:nvSpPr>
        <p:spPr>
          <a:xfrm>
            <a:off x="5372860" y="5035560"/>
            <a:ext cx="3507558" cy="997047"/>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Body</a:t>
            </a:r>
          </a:p>
        </p:txBody>
      </p:sp>
      <p:sp>
        <p:nvSpPr>
          <p:cNvPr id="35" name="Rectangle 34"/>
          <p:cNvSpPr/>
          <p:nvPr/>
        </p:nvSpPr>
        <p:spPr>
          <a:xfrm>
            <a:off x="5372860" y="3164982"/>
            <a:ext cx="3507558" cy="1759797"/>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Custom Properties</a:t>
            </a:r>
          </a:p>
        </p:txBody>
      </p:sp>
      <p:grpSp>
        <p:nvGrpSpPr>
          <p:cNvPr id="36" name="Group 35"/>
          <p:cNvGrpSpPr/>
          <p:nvPr/>
        </p:nvGrpSpPr>
        <p:grpSpPr>
          <a:xfrm>
            <a:off x="5501532" y="3553934"/>
            <a:ext cx="3240405" cy="1252846"/>
            <a:chOff x="6707188" y="2479434"/>
            <a:chExt cx="4114800" cy="1834658"/>
          </a:xfrm>
        </p:grpSpPr>
        <p:sp>
          <p:nvSpPr>
            <p:cNvPr id="37" name="Rectangle 36"/>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38" name="Rectangle 37"/>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39" name="Rectangle 38"/>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40" name="Rectangle 39"/>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41" name="Rectangle 40"/>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42" name="Rectangle 41"/>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43" name="Rectangle 42"/>
            <p:cNvSpPr/>
            <p:nvPr/>
          </p:nvSpPr>
          <p:spPr bwMode="auto">
            <a:xfrm>
              <a:off x="6707188"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44" name="Rectangle 43"/>
            <p:cNvSpPr/>
            <p:nvPr/>
          </p:nvSpPr>
          <p:spPr bwMode="auto">
            <a:xfrm>
              <a:off x="7691926"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grpSp>
      <p:sp>
        <p:nvSpPr>
          <p:cNvPr id="45" name="Rectangle 44"/>
          <p:cNvSpPr/>
          <p:nvPr/>
        </p:nvSpPr>
        <p:spPr bwMode="auto">
          <a:xfrm>
            <a:off x="5501532" y="5381759"/>
            <a:ext cx="3240405" cy="52160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811" dirty="0">
                <a:solidFill>
                  <a:schemeClr val="tx1">
                    <a:lumMod val="85000"/>
                    <a:lumOff val="15000"/>
                  </a:schemeClr>
                </a:solidFill>
              </a:rPr>
              <a:t>Body </a:t>
            </a:r>
            <a:br>
              <a:rPr lang="en-US" sz="1811" dirty="0">
                <a:solidFill>
                  <a:schemeClr val="tx1">
                    <a:lumMod val="85000"/>
                    <a:lumOff val="15000"/>
                  </a:schemeClr>
                </a:solidFill>
              </a:rPr>
            </a:br>
            <a:r>
              <a:rPr lang="en-US" sz="1103" dirty="0">
                <a:solidFill>
                  <a:schemeClr val="tx1">
                    <a:lumMod val="85000"/>
                    <a:lumOff val="15000"/>
                  </a:schemeClr>
                </a:solidFill>
              </a:rPr>
              <a:t>(Bag of Bytes)</a:t>
            </a:r>
            <a:endParaRPr lang="en-US" sz="1811" dirty="0">
              <a:solidFill>
                <a:schemeClr val="tx1">
                  <a:lumMod val="85000"/>
                  <a:lumOff val="15000"/>
                </a:schemeClr>
              </a:solidFill>
            </a:endParaRPr>
          </a:p>
        </p:txBody>
      </p:sp>
      <p:sp>
        <p:nvSpPr>
          <p:cNvPr id="46" name="Rectangle 45"/>
          <p:cNvSpPr/>
          <p:nvPr/>
        </p:nvSpPr>
        <p:spPr>
          <a:xfrm>
            <a:off x="5372860" y="1788636"/>
            <a:ext cx="3507558" cy="1312302"/>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575" dirty="0">
                <a:solidFill>
                  <a:srgbClr val="FFFFFF"/>
                </a:solidFill>
              </a:rPr>
              <a:t>Sys Properties</a:t>
            </a:r>
          </a:p>
        </p:txBody>
      </p:sp>
      <p:grpSp>
        <p:nvGrpSpPr>
          <p:cNvPr id="47" name="Group 46"/>
          <p:cNvGrpSpPr/>
          <p:nvPr/>
        </p:nvGrpSpPr>
        <p:grpSpPr>
          <a:xfrm>
            <a:off x="5501532" y="2106966"/>
            <a:ext cx="3240405" cy="924625"/>
            <a:chOff x="6707188" y="2479434"/>
            <a:chExt cx="4114800" cy="1354014"/>
          </a:xfrm>
        </p:grpSpPr>
        <p:sp>
          <p:nvSpPr>
            <p:cNvPr id="48" name="Rectangle 47"/>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49" name="Rectangle 48"/>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50" name="Rectangle 49"/>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51" name="Rectangle 50"/>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52" name="Rectangle 51"/>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Key</a:t>
              </a:r>
            </a:p>
          </p:txBody>
        </p:sp>
        <p:sp>
          <p:nvSpPr>
            <p:cNvPr id="53" name="Rectangle 52"/>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grpSp>
    </p:spTree>
    <p:extLst>
      <p:ext uri="{BB962C8B-B14F-4D97-AF65-F5344CB8AC3E}">
        <p14:creationId xmlns:p14="http://schemas.microsoft.com/office/powerpoint/2010/main" val="229946796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Message Protocol Mapping: HTTP</a:t>
            </a:r>
            <a:endParaRPr lang="en-US" dirty="0"/>
          </a:p>
        </p:txBody>
      </p:sp>
      <p:sp>
        <p:nvSpPr>
          <p:cNvPr id="17" name="Rectangle 16"/>
          <p:cNvSpPr/>
          <p:nvPr/>
        </p:nvSpPr>
        <p:spPr>
          <a:xfrm>
            <a:off x="408908" y="1929239"/>
            <a:ext cx="3839480" cy="4232207"/>
          </a:xfrm>
          <a:prstGeom prst="rect">
            <a:avLst/>
          </a:prstGeom>
        </p:spPr>
        <p:style>
          <a:lnRef idx="1">
            <a:schemeClr val="accent5"/>
          </a:lnRef>
          <a:fillRef idx="2">
            <a:schemeClr val="accent5"/>
          </a:fillRef>
          <a:effectRef idx="1">
            <a:schemeClr val="accent5"/>
          </a:effectRef>
          <a:fontRef idx="minor">
            <a:schemeClr val="dk1"/>
          </a:fontRef>
        </p:style>
        <p:txBody>
          <a:bodyPr lIns="71987" tIns="35994" rIns="71987" bIns="35994" rtlCol="0" anchor="t"/>
          <a:lstStyle/>
          <a:p>
            <a:pPr defTabSz="719837"/>
            <a:r>
              <a:rPr lang="en-US" sz="1575" dirty="0">
                <a:solidFill>
                  <a:srgbClr val="000000"/>
                </a:solidFill>
              </a:rPr>
              <a:t>HTTP Message</a:t>
            </a:r>
          </a:p>
        </p:txBody>
      </p:sp>
      <p:sp>
        <p:nvSpPr>
          <p:cNvPr id="18" name="Rectangle 17"/>
          <p:cNvSpPr/>
          <p:nvPr/>
        </p:nvSpPr>
        <p:spPr>
          <a:xfrm>
            <a:off x="574869" y="5035151"/>
            <a:ext cx="3507558" cy="997047"/>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260" dirty="0">
                <a:solidFill>
                  <a:srgbClr val="FFFFFF"/>
                </a:solidFill>
              </a:rPr>
              <a:t>Entity Body</a:t>
            </a:r>
          </a:p>
        </p:txBody>
      </p:sp>
      <p:sp>
        <p:nvSpPr>
          <p:cNvPr id="19" name="Rectangle 18"/>
          <p:cNvSpPr/>
          <p:nvPr/>
        </p:nvSpPr>
        <p:spPr>
          <a:xfrm>
            <a:off x="574869" y="2323857"/>
            <a:ext cx="3507558" cy="2600513"/>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260" dirty="0">
                <a:solidFill>
                  <a:srgbClr val="FFFFFF"/>
                </a:solidFill>
              </a:rPr>
              <a:t>Headers</a:t>
            </a:r>
          </a:p>
        </p:txBody>
      </p:sp>
      <p:sp>
        <p:nvSpPr>
          <p:cNvPr id="20" name="Rectangle 19"/>
          <p:cNvSpPr/>
          <p:nvPr/>
        </p:nvSpPr>
        <p:spPr bwMode="auto">
          <a:xfrm>
            <a:off x="703542" y="3198001"/>
            <a:ext cx="655466"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err="1">
                <a:solidFill>
                  <a:schemeClr val="tx1">
                    <a:lumMod val="85000"/>
                    <a:lumOff val="15000"/>
                  </a:schemeClr>
                </a:solidFill>
              </a:rPr>
              <a:t>Hdr</a:t>
            </a:r>
            <a:endParaRPr lang="en-US" sz="1496" dirty="0">
              <a:solidFill>
                <a:schemeClr val="tx1">
                  <a:lumMod val="85000"/>
                  <a:lumOff val="15000"/>
                </a:schemeClr>
              </a:solidFill>
            </a:endParaRPr>
          </a:p>
        </p:txBody>
      </p:sp>
      <p:sp>
        <p:nvSpPr>
          <p:cNvPr id="21" name="Rectangle 20"/>
          <p:cNvSpPr/>
          <p:nvPr/>
        </p:nvSpPr>
        <p:spPr bwMode="auto">
          <a:xfrm>
            <a:off x="1479023" y="3193383"/>
            <a:ext cx="2464924"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2" name="Rectangle 21"/>
          <p:cNvSpPr/>
          <p:nvPr/>
        </p:nvSpPr>
        <p:spPr bwMode="auto">
          <a:xfrm>
            <a:off x="703542" y="3576509"/>
            <a:ext cx="655466"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err="1">
                <a:solidFill>
                  <a:schemeClr val="tx1">
                    <a:lumMod val="85000"/>
                    <a:lumOff val="15000"/>
                  </a:schemeClr>
                </a:solidFill>
              </a:rPr>
              <a:t>Hdr</a:t>
            </a:r>
            <a:endParaRPr lang="en-US" sz="1496" dirty="0">
              <a:solidFill>
                <a:schemeClr val="tx1">
                  <a:lumMod val="85000"/>
                  <a:lumOff val="15000"/>
                </a:schemeClr>
              </a:solidFill>
            </a:endParaRPr>
          </a:p>
        </p:txBody>
      </p:sp>
      <p:sp>
        <p:nvSpPr>
          <p:cNvPr id="23" name="Rectangle 22"/>
          <p:cNvSpPr/>
          <p:nvPr/>
        </p:nvSpPr>
        <p:spPr bwMode="auto">
          <a:xfrm>
            <a:off x="1479023" y="3571891"/>
            <a:ext cx="2464924"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4" name="Rectangle 23"/>
          <p:cNvSpPr/>
          <p:nvPr/>
        </p:nvSpPr>
        <p:spPr bwMode="auto">
          <a:xfrm>
            <a:off x="703542" y="3955016"/>
            <a:ext cx="655466"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err="1">
                <a:solidFill>
                  <a:schemeClr val="tx1">
                    <a:lumMod val="85000"/>
                    <a:lumOff val="15000"/>
                  </a:schemeClr>
                </a:solidFill>
              </a:rPr>
              <a:t>Hdr</a:t>
            </a:r>
            <a:endParaRPr lang="en-US" sz="1496" dirty="0">
              <a:solidFill>
                <a:schemeClr val="tx1">
                  <a:lumMod val="85000"/>
                  <a:lumOff val="15000"/>
                </a:schemeClr>
              </a:solidFill>
            </a:endParaRPr>
          </a:p>
        </p:txBody>
      </p:sp>
      <p:sp>
        <p:nvSpPr>
          <p:cNvPr id="25" name="Rectangle 24"/>
          <p:cNvSpPr/>
          <p:nvPr/>
        </p:nvSpPr>
        <p:spPr bwMode="auto">
          <a:xfrm>
            <a:off x="1479023" y="3950401"/>
            <a:ext cx="2464924"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6" name="Rectangle 25"/>
          <p:cNvSpPr/>
          <p:nvPr/>
        </p:nvSpPr>
        <p:spPr bwMode="auto">
          <a:xfrm>
            <a:off x="703542" y="4333523"/>
            <a:ext cx="655466"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err="1">
                <a:solidFill>
                  <a:schemeClr val="tx1">
                    <a:lumMod val="85000"/>
                    <a:lumOff val="15000"/>
                  </a:schemeClr>
                </a:solidFill>
              </a:rPr>
              <a:t>Hdr</a:t>
            </a:r>
            <a:endParaRPr lang="en-US" sz="1496" dirty="0">
              <a:solidFill>
                <a:schemeClr val="tx1">
                  <a:lumMod val="85000"/>
                  <a:lumOff val="15000"/>
                </a:schemeClr>
              </a:solidFill>
            </a:endParaRPr>
          </a:p>
        </p:txBody>
      </p:sp>
      <p:sp>
        <p:nvSpPr>
          <p:cNvPr id="27" name="Rectangle 26"/>
          <p:cNvSpPr/>
          <p:nvPr/>
        </p:nvSpPr>
        <p:spPr bwMode="auto">
          <a:xfrm>
            <a:off x="1479023" y="4328909"/>
            <a:ext cx="2464924"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Value</a:t>
            </a:r>
          </a:p>
        </p:txBody>
      </p:sp>
      <p:sp>
        <p:nvSpPr>
          <p:cNvPr id="28" name="Rectangle 27"/>
          <p:cNvSpPr/>
          <p:nvPr/>
        </p:nvSpPr>
        <p:spPr bwMode="auto">
          <a:xfrm>
            <a:off x="703541" y="5381350"/>
            <a:ext cx="3240405" cy="52160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Entity</a:t>
            </a:r>
          </a:p>
        </p:txBody>
      </p:sp>
      <p:grpSp>
        <p:nvGrpSpPr>
          <p:cNvPr id="53" name="Group 52"/>
          <p:cNvGrpSpPr/>
          <p:nvPr/>
        </p:nvGrpSpPr>
        <p:grpSpPr>
          <a:xfrm>
            <a:off x="5462809" y="1929239"/>
            <a:ext cx="3563816" cy="4232207"/>
            <a:chOff x="6578033" y="640930"/>
            <a:chExt cx="4875530" cy="5968075"/>
          </a:xfrm>
        </p:grpSpPr>
        <p:sp>
          <p:nvSpPr>
            <p:cNvPr id="32" name="Rectangle 31"/>
            <p:cNvSpPr/>
            <p:nvPr/>
          </p:nvSpPr>
          <p:spPr>
            <a:xfrm>
              <a:off x="6578033" y="640930"/>
              <a:ext cx="4875530" cy="5968075"/>
            </a:xfrm>
            <a:prstGeom prst="rect">
              <a:avLst/>
            </a:prstGeom>
          </p:spPr>
          <p:style>
            <a:lnRef idx="1">
              <a:schemeClr val="accent5"/>
            </a:lnRef>
            <a:fillRef idx="2">
              <a:schemeClr val="accent5"/>
            </a:fillRef>
            <a:effectRef idx="1">
              <a:schemeClr val="accent5"/>
            </a:effectRef>
            <a:fontRef idx="minor">
              <a:schemeClr val="dk1"/>
            </a:fontRef>
          </p:style>
          <p:txBody>
            <a:bodyPr lIns="71987" tIns="35994" rIns="71987" bIns="35994" rtlCol="0" anchor="t"/>
            <a:lstStyle/>
            <a:p>
              <a:pPr defTabSz="719837"/>
              <a:r>
                <a:rPr lang="en-US" sz="1260" dirty="0">
                  <a:solidFill>
                    <a:srgbClr val="000000"/>
                  </a:solidFill>
                </a:rPr>
                <a:t>Service Bus Message</a:t>
              </a:r>
            </a:p>
          </p:txBody>
        </p:sp>
        <p:sp>
          <p:nvSpPr>
            <p:cNvPr id="33" name="Rectangle 32"/>
            <p:cNvSpPr/>
            <p:nvPr/>
          </p:nvSpPr>
          <p:spPr>
            <a:xfrm>
              <a:off x="6822679" y="5178790"/>
              <a:ext cx="4454042" cy="1266092"/>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260" dirty="0">
                  <a:solidFill>
                    <a:srgbClr val="FFFFFF"/>
                  </a:solidFill>
                </a:rPr>
                <a:t>Body</a:t>
              </a:r>
            </a:p>
          </p:txBody>
        </p:sp>
        <p:sp>
          <p:nvSpPr>
            <p:cNvPr id="34" name="Rectangle 33"/>
            <p:cNvSpPr/>
            <p:nvPr/>
          </p:nvSpPr>
          <p:spPr>
            <a:xfrm>
              <a:off x="6822679" y="2803453"/>
              <a:ext cx="4454042" cy="2234663"/>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260" dirty="0">
                  <a:solidFill>
                    <a:srgbClr val="FFFFFF"/>
                  </a:solidFill>
                </a:rPr>
                <a:t>Custom Properties</a:t>
              </a:r>
            </a:p>
          </p:txBody>
        </p:sp>
        <p:grpSp>
          <p:nvGrpSpPr>
            <p:cNvPr id="35" name="Group 34"/>
            <p:cNvGrpSpPr/>
            <p:nvPr/>
          </p:nvGrpSpPr>
          <p:grpSpPr>
            <a:xfrm>
              <a:off x="6986073" y="3297361"/>
              <a:ext cx="4114800" cy="1590915"/>
              <a:chOff x="6707188" y="2479434"/>
              <a:chExt cx="4114800" cy="1834658"/>
            </a:xfrm>
          </p:grpSpPr>
          <p:sp>
            <p:nvSpPr>
              <p:cNvPr id="36" name="Rectangle 35"/>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37" name="Rectangle 36"/>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sp>
            <p:nvSpPr>
              <p:cNvPr id="38" name="Rectangle 37"/>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39" name="Rectangle 38"/>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sp>
            <p:nvSpPr>
              <p:cNvPr id="40" name="Rectangle 39"/>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41" name="Rectangle 40"/>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sp>
            <p:nvSpPr>
              <p:cNvPr id="42" name="Rectangle 41"/>
              <p:cNvSpPr/>
              <p:nvPr/>
            </p:nvSpPr>
            <p:spPr bwMode="auto">
              <a:xfrm>
                <a:off x="6707188" y="3927231"/>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43" name="Rectangle 42"/>
              <p:cNvSpPr/>
              <p:nvPr/>
            </p:nvSpPr>
            <p:spPr bwMode="auto">
              <a:xfrm>
                <a:off x="7691926" y="3921371"/>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grpSp>
        <p:sp>
          <p:nvSpPr>
            <p:cNvPr id="44" name="Rectangle 43"/>
            <p:cNvSpPr/>
            <p:nvPr/>
          </p:nvSpPr>
          <p:spPr bwMode="auto">
            <a:xfrm>
              <a:off x="6986073" y="5618408"/>
              <a:ext cx="4114800" cy="6623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Body </a:t>
              </a:r>
              <a:br>
                <a:rPr lang="en-US" sz="1496" dirty="0">
                  <a:solidFill>
                    <a:schemeClr val="tx1">
                      <a:lumMod val="85000"/>
                      <a:lumOff val="15000"/>
                    </a:schemeClr>
                  </a:solidFill>
                </a:rPr>
              </a:br>
              <a:r>
                <a:rPr lang="en-US" sz="866" dirty="0">
                  <a:solidFill>
                    <a:schemeClr val="tx1">
                      <a:lumMod val="85000"/>
                      <a:lumOff val="15000"/>
                    </a:schemeClr>
                  </a:solidFill>
                </a:rPr>
                <a:t>(Bag of Bytes)</a:t>
              </a:r>
              <a:endParaRPr lang="en-US" sz="1496" dirty="0">
                <a:solidFill>
                  <a:schemeClr val="tx1">
                    <a:lumMod val="85000"/>
                    <a:lumOff val="15000"/>
                  </a:schemeClr>
                </a:solidFill>
              </a:endParaRPr>
            </a:p>
          </p:txBody>
        </p:sp>
        <p:sp>
          <p:nvSpPr>
            <p:cNvPr id="45" name="Rectangle 44"/>
            <p:cNvSpPr/>
            <p:nvPr/>
          </p:nvSpPr>
          <p:spPr>
            <a:xfrm>
              <a:off x="6822679" y="1055712"/>
              <a:ext cx="4454042" cy="1666415"/>
            </a:xfrm>
            <a:prstGeom prst="rect">
              <a:avLst/>
            </a:prstGeom>
          </p:spPr>
          <p:style>
            <a:lnRef idx="1">
              <a:schemeClr val="accent5"/>
            </a:lnRef>
            <a:fillRef idx="3">
              <a:schemeClr val="accent5"/>
            </a:fillRef>
            <a:effectRef idx="2">
              <a:schemeClr val="accent5"/>
            </a:effectRef>
            <a:fontRef idx="minor">
              <a:schemeClr val="lt1"/>
            </a:fontRef>
          </p:style>
          <p:txBody>
            <a:bodyPr lIns="71987" tIns="35994" rIns="71987" bIns="35994" rtlCol="0" anchor="t"/>
            <a:lstStyle/>
            <a:p>
              <a:pPr defTabSz="719837"/>
              <a:r>
                <a:rPr lang="en-US" sz="1260" dirty="0">
                  <a:solidFill>
                    <a:srgbClr val="FFFFFF"/>
                  </a:solidFill>
                </a:rPr>
                <a:t>Sys Properties</a:t>
              </a:r>
            </a:p>
          </p:txBody>
        </p:sp>
        <p:grpSp>
          <p:nvGrpSpPr>
            <p:cNvPr id="46" name="Group 45"/>
            <p:cNvGrpSpPr/>
            <p:nvPr/>
          </p:nvGrpSpPr>
          <p:grpSpPr>
            <a:xfrm>
              <a:off x="6986073" y="1459941"/>
              <a:ext cx="4114800" cy="1174127"/>
              <a:chOff x="6707188" y="2479434"/>
              <a:chExt cx="4114800" cy="1354014"/>
            </a:xfrm>
          </p:grpSpPr>
          <p:sp>
            <p:nvSpPr>
              <p:cNvPr id="47" name="Rectangle 46"/>
              <p:cNvSpPr/>
              <p:nvPr/>
            </p:nvSpPr>
            <p:spPr bwMode="auto">
              <a:xfrm>
                <a:off x="6707188" y="2485298"/>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48" name="Rectangle 47"/>
              <p:cNvSpPr/>
              <p:nvPr/>
            </p:nvSpPr>
            <p:spPr bwMode="auto">
              <a:xfrm>
                <a:off x="7691926" y="2479434"/>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sp>
            <p:nvSpPr>
              <p:cNvPr id="49" name="Rectangle 48"/>
              <p:cNvSpPr/>
              <p:nvPr/>
            </p:nvSpPr>
            <p:spPr bwMode="auto">
              <a:xfrm>
                <a:off x="6707188" y="2965943"/>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50" name="Rectangle 49"/>
              <p:cNvSpPr/>
              <p:nvPr/>
            </p:nvSpPr>
            <p:spPr bwMode="auto">
              <a:xfrm>
                <a:off x="7691926" y="2960079"/>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sp>
            <p:nvSpPr>
              <p:cNvPr id="51" name="Rectangle 50"/>
              <p:cNvSpPr/>
              <p:nvPr/>
            </p:nvSpPr>
            <p:spPr bwMode="auto">
              <a:xfrm>
                <a:off x="6707188" y="3446587"/>
                <a:ext cx="832338"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Key</a:t>
                </a:r>
              </a:p>
            </p:txBody>
          </p:sp>
          <p:sp>
            <p:nvSpPr>
              <p:cNvPr id="52" name="Rectangle 51"/>
              <p:cNvSpPr/>
              <p:nvPr/>
            </p:nvSpPr>
            <p:spPr bwMode="auto">
              <a:xfrm>
                <a:off x="7691926" y="3440726"/>
                <a:ext cx="3130062" cy="386861"/>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103" dirty="0">
                    <a:solidFill>
                      <a:schemeClr val="tx1">
                        <a:lumMod val="85000"/>
                        <a:lumOff val="15000"/>
                      </a:schemeClr>
                    </a:solidFill>
                  </a:rPr>
                  <a:t>Value</a:t>
                </a:r>
              </a:p>
            </p:txBody>
          </p:sp>
        </p:grpSp>
      </p:grpSp>
      <p:sp>
        <p:nvSpPr>
          <p:cNvPr id="54" name="Right Arrow 53"/>
          <p:cNvSpPr/>
          <p:nvPr/>
        </p:nvSpPr>
        <p:spPr bwMode="auto">
          <a:xfrm>
            <a:off x="4248387" y="4204380"/>
            <a:ext cx="1280161" cy="352161"/>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44018" tIns="115214" rIns="144018" bIns="115214" numCol="1" spcCol="0" rtlCol="0" fromWordArt="0" anchor="t" anchorCtr="0" forceAA="0" compatLnSpc="1">
            <a:prstTxWarp prst="textNoShape">
              <a:avLst/>
            </a:prstTxWarp>
            <a:noAutofit/>
          </a:bodyPr>
          <a:lstStyle/>
          <a:p>
            <a:pPr algn="ctr" defTabSz="734322">
              <a:lnSpc>
                <a:spcPct val="90000"/>
              </a:lnSpc>
            </a:pPr>
            <a:endParaRPr lang="en-US" sz="189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4099568" y="5530361"/>
            <a:ext cx="1600097" cy="348161"/>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44018" tIns="115214" rIns="144018" bIns="115214" numCol="1" spcCol="0" rtlCol="0" fromWordArt="0" anchor="t" anchorCtr="0" forceAA="0" compatLnSpc="1">
            <a:prstTxWarp prst="textNoShape">
              <a:avLst/>
            </a:prstTxWarp>
            <a:noAutofit/>
          </a:bodyPr>
          <a:lstStyle/>
          <a:p>
            <a:pPr algn="ctr" defTabSz="734322">
              <a:lnSpc>
                <a:spcPct val="90000"/>
              </a:lnSpc>
            </a:pPr>
            <a:endParaRPr lang="en-US" sz="189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703542" y="2801124"/>
            <a:ext cx="671548"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472" dirty="0" err="1">
                <a:solidFill>
                  <a:schemeClr val="tx1">
                    <a:lumMod val="85000"/>
                    <a:lumOff val="15000"/>
                  </a:schemeClr>
                </a:solidFill>
              </a:rPr>
              <a:t>BrokerProperties</a:t>
            </a:r>
            <a:endParaRPr lang="en-US" sz="472" dirty="0">
              <a:solidFill>
                <a:schemeClr val="tx1">
                  <a:lumMod val="85000"/>
                  <a:lumOff val="15000"/>
                </a:schemeClr>
              </a:solidFill>
            </a:endParaRPr>
          </a:p>
        </p:txBody>
      </p:sp>
      <p:sp>
        <p:nvSpPr>
          <p:cNvPr id="56" name="Rectangle 55"/>
          <p:cNvSpPr/>
          <p:nvPr/>
        </p:nvSpPr>
        <p:spPr bwMode="auto">
          <a:xfrm>
            <a:off x="1495104" y="2796506"/>
            <a:ext cx="2464924" cy="304653"/>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71984" tIns="35993" rIns="71984" bIns="35993" numCol="1" rtlCol="0" anchor="ctr" anchorCtr="0" compatLnSpc="1">
            <a:prstTxWarp prst="textNoShape">
              <a:avLst/>
            </a:prstTxWarp>
          </a:bodyPr>
          <a:lstStyle/>
          <a:p>
            <a:pPr algn="ctr" defTabSz="719630"/>
            <a:r>
              <a:rPr lang="en-US" sz="1496" dirty="0">
                <a:solidFill>
                  <a:schemeClr val="tx1">
                    <a:lumMod val="85000"/>
                    <a:lumOff val="15000"/>
                  </a:schemeClr>
                </a:solidFill>
              </a:rPr>
              <a:t>{ </a:t>
            </a:r>
            <a:r>
              <a:rPr lang="en-US" sz="1496" dirty="0" err="1">
                <a:solidFill>
                  <a:schemeClr val="tx1">
                    <a:lumMod val="85000"/>
                    <a:lumOff val="15000"/>
                  </a:schemeClr>
                </a:solidFill>
              </a:rPr>
              <a:t>json</a:t>
            </a:r>
            <a:r>
              <a:rPr lang="en-US" sz="1496" dirty="0">
                <a:solidFill>
                  <a:schemeClr val="tx1">
                    <a:lumMod val="85000"/>
                    <a:lumOff val="15000"/>
                  </a:schemeClr>
                </a:solidFill>
              </a:rPr>
              <a:t> } </a:t>
            </a:r>
          </a:p>
        </p:txBody>
      </p:sp>
      <p:sp>
        <p:nvSpPr>
          <p:cNvPr id="57" name="Rectangular Callout 56"/>
          <p:cNvSpPr/>
          <p:nvPr/>
        </p:nvSpPr>
        <p:spPr bwMode="auto">
          <a:xfrm>
            <a:off x="1235191" y="2223378"/>
            <a:ext cx="1634657" cy="363286"/>
          </a:xfrm>
          <a:prstGeom prst="wedgeRectCallout">
            <a:avLst>
              <a:gd name="adj1" fmla="val -63808"/>
              <a:gd name="adj2" fmla="val 142075"/>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44018" tIns="115214" rIns="144018" bIns="115214" numCol="1" spcCol="0" rtlCol="0" fromWordArt="0" anchor="ctr" anchorCtr="0" forceAA="0" compatLnSpc="1">
            <a:prstTxWarp prst="textNoShape">
              <a:avLst/>
            </a:prstTxWarp>
            <a:noAutofit/>
          </a:bodyPr>
          <a:lstStyle/>
          <a:p>
            <a:pPr algn="ctr" defTabSz="734322">
              <a:lnSpc>
                <a:spcPct val="90000"/>
              </a:lnSpc>
            </a:pPr>
            <a:r>
              <a:rPr lang="en-US" sz="1496" dirty="0" err="1">
                <a:gradFill>
                  <a:gsLst>
                    <a:gs pos="0">
                      <a:srgbClr val="FFFFFF"/>
                    </a:gs>
                    <a:gs pos="100000">
                      <a:srgbClr val="FFFFFF"/>
                    </a:gs>
                  </a:gsLst>
                  <a:lin ang="5400000" scaled="0"/>
                </a:gradFill>
                <a:ea typeface="Segoe UI" pitchFamily="34" charset="0"/>
                <a:cs typeface="Segoe UI" pitchFamily="34" charset="0"/>
              </a:rPr>
              <a:t>BrokerProperties</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59" name="Left Brace 58"/>
          <p:cNvSpPr/>
          <p:nvPr/>
        </p:nvSpPr>
        <p:spPr>
          <a:xfrm flipH="1">
            <a:off x="3973896" y="3193383"/>
            <a:ext cx="296406" cy="1440178"/>
          </a:xfrm>
          <a:prstGeom prst="leftBrace">
            <a:avLst>
              <a:gd name="adj1" fmla="val 36705"/>
              <a:gd name="adj2" fmla="val 82140"/>
            </a:avLst>
          </a:prstGeom>
          <a:ln w="28575">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496"/>
          </a:p>
        </p:txBody>
      </p:sp>
      <p:sp>
        <p:nvSpPr>
          <p:cNvPr id="60" name="Right Arrow 59"/>
          <p:cNvSpPr/>
          <p:nvPr/>
        </p:nvSpPr>
        <p:spPr bwMode="auto">
          <a:xfrm>
            <a:off x="4059602" y="2794158"/>
            <a:ext cx="1421364" cy="352161"/>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144018" tIns="115214" rIns="144018" bIns="115214" numCol="1" spcCol="0" rtlCol="0" fromWordArt="0" anchor="t" anchorCtr="0" forceAA="0" compatLnSpc="1">
            <a:prstTxWarp prst="textNoShape">
              <a:avLst/>
            </a:prstTxWarp>
            <a:noAutofit/>
          </a:bodyPr>
          <a:lstStyle/>
          <a:p>
            <a:pPr algn="ctr" defTabSz="734322">
              <a:lnSpc>
                <a:spcPct val="90000"/>
              </a:lnSpc>
            </a:pPr>
            <a:endParaRPr lang="en-US" sz="189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Left Brace 60"/>
          <p:cNvSpPr/>
          <p:nvPr/>
        </p:nvSpPr>
        <p:spPr>
          <a:xfrm>
            <a:off x="5512370" y="2522753"/>
            <a:ext cx="217296" cy="823633"/>
          </a:xfrm>
          <a:prstGeom prst="leftBrace">
            <a:avLst>
              <a:gd name="adj1" fmla="val 36705"/>
              <a:gd name="adj2" fmla="val 53423"/>
            </a:avLst>
          </a:prstGeom>
          <a:ln w="28575">
            <a:solidFill>
              <a:srgbClr val="FFFF00"/>
            </a:solidFill>
            <a:headEnd type="none"/>
            <a:tailEnd type="none"/>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496"/>
          </a:p>
        </p:txBody>
      </p:sp>
    </p:spTree>
    <p:extLst>
      <p:ext uri="{BB962C8B-B14F-4D97-AF65-F5344CB8AC3E}">
        <p14:creationId xmlns:p14="http://schemas.microsoft.com/office/powerpoint/2010/main" val="233412983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Brokered Transfer</a:t>
            </a:r>
            <a:endParaRPr lang="en-US" dirty="0"/>
          </a:p>
        </p:txBody>
      </p:sp>
      <p:sp>
        <p:nvSpPr>
          <p:cNvPr id="6" name="Text Placeholder 5"/>
          <p:cNvSpPr>
            <a:spLocks noGrp="1"/>
          </p:cNvSpPr>
          <p:nvPr>
            <p:ph type="body" sz="quarter" idx="4294967295"/>
          </p:nvPr>
        </p:nvSpPr>
        <p:spPr>
          <a:xfrm>
            <a:off x="821353" y="3278803"/>
            <a:ext cx="8779847" cy="2979277"/>
          </a:xfrm>
        </p:spPr>
        <p:txBody>
          <a:bodyPr/>
          <a:lstStyle/>
          <a:p>
            <a:r>
              <a:rPr lang="en-US" dirty="0" smtClean="0"/>
              <a:t>Load Leveling</a:t>
            </a:r>
          </a:p>
          <a:p>
            <a:pPr lvl="1"/>
            <a:r>
              <a:rPr lang="en-US" dirty="0" smtClean="0"/>
              <a:t>Receiver receives and processes at its own pace. Can never be overloaded. Can add receivers as queue length grows, reduce receiver if queue length is low or zero. Gracefully handles traffic spikes by never stressing out the backend.</a:t>
            </a:r>
          </a:p>
          <a:p>
            <a:r>
              <a:rPr lang="en-US" dirty="0" smtClean="0"/>
              <a:t>Offline/Batch</a:t>
            </a:r>
          </a:p>
          <a:p>
            <a:pPr lvl="1"/>
            <a:r>
              <a:rPr lang="en-US" dirty="0" smtClean="0"/>
              <a:t>Allows taking the receiver offline for servicing or other reasons. Requests are buffered up until the receiver is available again.</a:t>
            </a:r>
            <a:endParaRPr lang="en-US" dirty="0"/>
          </a:p>
        </p:txBody>
      </p:sp>
      <p:sp>
        <p:nvSpPr>
          <p:cNvPr id="7" name="Rectangle 6"/>
          <p:cNvSpPr/>
          <p:nvPr/>
        </p:nvSpPr>
        <p:spPr bwMode="auto">
          <a:xfrm>
            <a:off x="3863561" y="2180105"/>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8" name="Oval 7"/>
          <p:cNvSpPr/>
          <p:nvPr/>
        </p:nvSpPr>
        <p:spPr bwMode="auto">
          <a:xfrm>
            <a:off x="660083" y="2230880"/>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9" name="Oval 8"/>
          <p:cNvSpPr/>
          <p:nvPr/>
        </p:nvSpPr>
        <p:spPr bwMode="auto">
          <a:xfrm>
            <a:off x="8091779" y="2230880"/>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0" name="Straight Arrow Connector 9"/>
          <p:cNvCxnSpPr>
            <a:stCxn id="8" idx="6"/>
            <a:endCxn id="7" idx="1"/>
          </p:cNvCxnSpPr>
          <p:nvPr/>
        </p:nvCxnSpPr>
        <p:spPr>
          <a:xfrm>
            <a:off x="1454028" y="2595540"/>
            <a:ext cx="24095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Flowchart: Magnetic Disk 10"/>
          <p:cNvSpPr/>
          <p:nvPr/>
        </p:nvSpPr>
        <p:spPr bwMode="auto">
          <a:xfrm>
            <a:off x="4592879" y="2890962"/>
            <a:ext cx="544684" cy="424668"/>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endParaRPr lang="en-US" sz="1811" dirty="0">
              <a:gradFill>
                <a:gsLst>
                  <a:gs pos="0">
                    <a:srgbClr val="FFFFFF"/>
                  </a:gs>
                  <a:gs pos="100000">
                    <a:srgbClr val="FFFFFF"/>
                  </a:gs>
                </a:gsLst>
                <a:lin ang="5400000" scaled="0"/>
              </a:gradFill>
            </a:endParaRPr>
          </a:p>
        </p:txBody>
      </p:sp>
      <p:cxnSp>
        <p:nvCxnSpPr>
          <p:cNvPr id="12" name="Straight Arrow Connector 11"/>
          <p:cNvCxnSpPr>
            <a:stCxn id="7" idx="3"/>
            <a:endCxn id="9" idx="2"/>
          </p:cNvCxnSpPr>
          <p:nvPr/>
        </p:nvCxnSpPr>
        <p:spPr>
          <a:xfrm flipV="1">
            <a:off x="5913046" y="2595542"/>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3" name="Rounded Rectangle 12"/>
          <p:cNvSpPr/>
          <p:nvPr/>
        </p:nvSpPr>
        <p:spPr bwMode="auto">
          <a:xfrm>
            <a:off x="4059737" y="2480141"/>
            <a:ext cx="1610972"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Queue</a:t>
            </a:r>
          </a:p>
        </p:txBody>
      </p:sp>
    </p:spTree>
    <p:extLst>
      <p:ext uri="{BB962C8B-B14F-4D97-AF65-F5344CB8AC3E}">
        <p14:creationId xmlns:p14="http://schemas.microsoft.com/office/powerpoint/2010/main" val="69609176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Competing Consumer</a:t>
            </a:r>
            <a:endParaRPr lang="en-US" dirty="0"/>
          </a:p>
        </p:txBody>
      </p:sp>
      <p:sp>
        <p:nvSpPr>
          <p:cNvPr id="3" name="Text Placeholder 2"/>
          <p:cNvSpPr>
            <a:spLocks noGrp="1"/>
          </p:cNvSpPr>
          <p:nvPr>
            <p:ph type="body" sz="quarter" idx="10"/>
          </p:nvPr>
        </p:nvSpPr>
        <p:spPr>
          <a:xfrm>
            <a:off x="410052" y="4002408"/>
            <a:ext cx="8779847" cy="1301767"/>
          </a:xfrm>
        </p:spPr>
        <p:txBody>
          <a:bodyPr/>
          <a:lstStyle/>
          <a:p>
            <a:r>
              <a:rPr lang="en-US" dirty="0" smtClean="0"/>
              <a:t>Load Balancing</a:t>
            </a:r>
          </a:p>
          <a:p>
            <a:pPr lvl="1"/>
            <a:r>
              <a:rPr lang="en-US" dirty="0" smtClean="0"/>
              <a:t>Multiple receivers compete for messages on the same queue (or subscription). Provides automatic load balancing of work to receivers volunteering for jobs.</a:t>
            </a:r>
          </a:p>
          <a:p>
            <a:pPr lvl="1"/>
            <a:r>
              <a:rPr lang="en-US" dirty="0" smtClean="0"/>
              <a:t>Observing the queue length allows to determine whether more receivers are required. </a:t>
            </a:r>
            <a:endParaRPr lang="en-US" dirty="0"/>
          </a:p>
        </p:txBody>
      </p:sp>
      <p:sp>
        <p:nvSpPr>
          <p:cNvPr id="4" name="Rectangle 3"/>
          <p:cNvSpPr/>
          <p:nvPr/>
        </p:nvSpPr>
        <p:spPr bwMode="auto">
          <a:xfrm>
            <a:off x="3583240" y="2254349"/>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5" name="Oval 4"/>
          <p:cNvSpPr/>
          <p:nvPr/>
        </p:nvSpPr>
        <p:spPr bwMode="auto">
          <a:xfrm>
            <a:off x="379761" y="2305124"/>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6" name="Oval 5"/>
          <p:cNvSpPr/>
          <p:nvPr/>
        </p:nvSpPr>
        <p:spPr bwMode="auto">
          <a:xfrm>
            <a:off x="7811458" y="2305123"/>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7" name="Straight Arrow Connector 6"/>
          <p:cNvCxnSpPr>
            <a:stCxn id="5" idx="6"/>
            <a:endCxn id="4" idx="1"/>
          </p:cNvCxnSpPr>
          <p:nvPr/>
        </p:nvCxnSpPr>
        <p:spPr>
          <a:xfrm>
            <a:off x="1173706" y="2669783"/>
            <a:ext cx="24095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Flowchart: Magnetic Disk 7"/>
          <p:cNvSpPr/>
          <p:nvPr/>
        </p:nvSpPr>
        <p:spPr bwMode="auto">
          <a:xfrm>
            <a:off x="4312558" y="2965206"/>
            <a:ext cx="544684" cy="424668"/>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endParaRPr lang="en-US" sz="1811" dirty="0">
              <a:gradFill>
                <a:gsLst>
                  <a:gs pos="0">
                    <a:srgbClr val="FFFFFF"/>
                  </a:gs>
                  <a:gs pos="100000">
                    <a:srgbClr val="FFFFFF"/>
                  </a:gs>
                </a:gsLst>
                <a:lin ang="5400000" scaled="0"/>
              </a:gradFill>
            </a:endParaRPr>
          </a:p>
        </p:txBody>
      </p:sp>
      <p:cxnSp>
        <p:nvCxnSpPr>
          <p:cNvPr id="9" name="Straight Arrow Connector 8"/>
          <p:cNvCxnSpPr>
            <a:stCxn id="4" idx="3"/>
            <a:endCxn id="6" idx="2"/>
          </p:cNvCxnSpPr>
          <p:nvPr/>
        </p:nvCxnSpPr>
        <p:spPr>
          <a:xfrm flipV="1">
            <a:off x="5632725" y="2669785"/>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0" name="Rounded Rectangle 9"/>
          <p:cNvSpPr/>
          <p:nvPr/>
        </p:nvSpPr>
        <p:spPr bwMode="auto">
          <a:xfrm>
            <a:off x="3779415" y="2554384"/>
            <a:ext cx="1610972"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Queue</a:t>
            </a:r>
          </a:p>
        </p:txBody>
      </p:sp>
      <p:sp>
        <p:nvSpPr>
          <p:cNvPr id="11" name="Oval 10"/>
          <p:cNvSpPr/>
          <p:nvPr/>
        </p:nvSpPr>
        <p:spPr bwMode="auto">
          <a:xfrm>
            <a:off x="7811458" y="3297554"/>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sp>
        <p:nvSpPr>
          <p:cNvPr id="12" name="Oval 11"/>
          <p:cNvSpPr/>
          <p:nvPr/>
        </p:nvSpPr>
        <p:spPr bwMode="auto">
          <a:xfrm>
            <a:off x="7811455" y="1335771"/>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3" name="Straight Arrow Connector 12"/>
          <p:cNvCxnSpPr>
            <a:stCxn id="4" idx="3"/>
            <a:endCxn id="12" idx="2"/>
          </p:cNvCxnSpPr>
          <p:nvPr/>
        </p:nvCxnSpPr>
        <p:spPr>
          <a:xfrm flipV="1">
            <a:off x="5632726" y="1700431"/>
            <a:ext cx="2178731" cy="969353"/>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stCxn id="4" idx="3"/>
            <a:endCxn id="11" idx="2"/>
          </p:cNvCxnSpPr>
          <p:nvPr/>
        </p:nvCxnSpPr>
        <p:spPr>
          <a:xfrm>
            <a:off x="5632725" y="2669786"/>
            <a:ext cx="2178733" cy="99243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5453693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Fan-In</a:t>
            </a:r>
            <a:endParaRPr lang="en-US" dirty="0"/>
          </a:p>
        </p:txBody>
      </p:sp>
      <p:sp>
        <p:nvSpPr>
          <p:cNvPr id="3" name="Text Placeholder 2"/>
          <p:cNvSpPr>
            <a:spLocks noGrp="1"/>
          </p:cNvSpPr>
          <p:nvPr>
            <p:ph type="body" sz="quarter" idx="10"/>
          </p:nvPr>
        </p:nvSpPr>
        <p:spPr>
          <a:xfrm>
            <a:off x="410052" y="4182431"/>
            <a:ext cx="8779847" cy="1634037"/>
          </a:xfrm>
        </p:spPr>
        <p:txBody>
          <a:bodyPr/>
          <a:lstStyle/>
          <a:p>
            <a:r>
              <a:rPr lang="en-US" dirty="0" smtClean="0"/>
              <a:t>Concentrator</a:t>
            </a:r>
          </a:p>
          <a:p>
            <a:pPr lvl="1"/>
            <a:r>
              <a:rPr lang="en-US" dirty="0" smtClean="0"/>
              <a:t>Fan information into a single queue from a range of data sources</a:t>
            </a:r>
          </a:p>
          <a:p>
            <a:r>
              <a:rPr lang="en-US" dirty="0" smtClean="0"/>
              <a:t>Multi-Stage </a:t>
            </a:r>
            <a:r>
              <a:rPr lang="en-US" dirty="0" err="1" smtClean="0"/>
              <a:t>Aggregration</a:t>
            </a:r>
            <a:r>
              <a:rPr lang="en-US" dirty="0" smtClean="0"/>
              <a:t> / Rollup</a:t>
            </a:r>
          </a:p>
          <a:p>
            <a:pPr lvl="1"/>
            <a:r>
              <a:rPr lang="en-US" dirty="0" smtClean="0"/>
              <a:t>Fan into a set of queues, perform aggregation/roll-up/reduction and fan further.</a:t>
            </a:r>
            <a:endParaRPr lang="en-US" dirty="0"/>
          </a:p>
        </p:txBody>
      </p:sp>
      <p:sp>
        <p:nvSpPr>
          <p:cNvPr id="4" name="Rectangle 3"/>
          <p:cNvSpPr/>
          <p:nvPr/>
        </p:nvSpPr>
        <p:spPr bwMode="auto">
          <a:xfrm>
            <a:off x="3583239" y="2383596"/>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5" name="Oval 4"/>
          <p:cNvSpPr/>
          <p:nvPr/>
        </p:nvSpPr>
        <p:spPr bwMode="auto">
          <a:xfrm>
            <a:off x="379759" y="243437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6" name="Oval 5"/>
          <p:cNvSpPr/>
          <p:nvPr/>
        </p:nvSpPr>
        <p:spPr bwMode="auto">
          <a:xfrm>
            <a:off x="7811458" y="243437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7" name="Straight Arrow Connector 6"/>
          <p:cNvCxnSpPr>
            <a:stCxn id="11" idx="6"/>
            <a:endCxn id="4" idx="1"/>
          </p:cNvCxnSpPr>
          <p:nvPr/>
        </p:nvCxnSpPr>
        <p:spPr>
          <a:xfrm>
            <a:off x="1173703" y="2018934"/>
            <a:ext cx="2409533" cy="78009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Flowchart: Magnetic Disk 7"/>
          <p:cNvSpPr/>
          <p:nvPr/>
        </p:nvSpPr>
        <p:spPr bwMode="auto">
          <a:xfrm>
            <a:off x="4312556" y="3094454"/>
            <a:ext cx="544684" cy="424668"/>
          </a:xfrm>
          <a:prstGeom prst="flowChartMagneticDisk">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endParaRPr lang="en-US" sz="1811" dirty="0">
              <a:gradFill>
                <a:gsLst>
                  <a:gs pos="0">
                    <a:srgbClr val="FFFFFF"/>
                  </a:gs>
                  <a:gs pos="100000">
                    <a:srgbClr val="FFFFFF"/>
                  </a:gs>
                </a:gsLst>
                <a:lin ang="5400000" scaled="0"/>
              </a:gradFill>
            </a:endParaRPr>
          </a:p>
        </p:txBody>
      </p:sp>
      <p:cxnSp>
        <p:nvCxnSpPr>
          <p:cNvPr id="9" name="Straight Arrow Connector 8"/>
          <p:cNvCxnSpPr>
            <a:stCxn id="4" idx="3"/>
            <a:endCxn id="6" idx="2"/>
          </p:cNvCxnSpPr>
          <p:nvPr/>
        </p:nvCxnSpPr>
        <p:spPr>
          <a:xfrm flipV="1">
            <a:off x="5632725" y="2799034"/>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0" name="Rounded Rectangle 9"/>
          <p:cNvSpPr/>
          <p:nvPr/>
        </p:nvSpPr>
        <p:spPr bwMode="auto">
          <a:xfrm>
            <a:off x="3779415" y="2683633"/>
            <a:ext cx="1610972"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Queue</a:t>
            </a:r>
          </a:p>
        </p:txBody>
      </p:sp>
      <p:sp>
        <p:nvSpPr>
          <p:cNvPr id="11" name="Oval 10"/>
          <p:cNvSpPr/>
          <p:nvPr/>
        </p:nvSpPr>
        <p:spPr bwMode="auto">
          <a:xfrm>
            <a:off x="379758" y="1654274"/>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12" name="Oval 11"/>
          <p:cNvSpPr/>
          <p:nvPr/>
        </p:nvSpPr>
        <p:spPr bwMode="auto">
          <a:xfrm>
            <a:off x="379759" y="3214469"/>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cxnSp>
        <p:nvCxnSpPr>
          <p:cNvPr id="15" name="Straight Arrow Connector 14"/>
          <p:cNvCxnSpPr>
            <a:stCxn id="5" idx="6"/>
            <a:endCxn id="4" idx="1"/>
          </p:cNvCxnSpPr>
          <p:nvPr/>
        </p:nvCxnSpPr>
        <p:spPr>
          <a:xfrm>
            <a:off x="1173706" y="2799032"/>
            <a:ext cx="240953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stCxn id="12" idx="6"/>
            <a:endCxn id="4" idx="1"/>
          </p:cNvCxnSpPr>
          <p:nvPr/>
        </p:nvCxnSpPr>
        <p:spPr>
          <a:xfrm flipV="1">
            <a:off x="1173706" y="2799035"/>
            <a:ext cx="2409532" cy="78009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5505774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Taps and Fan-Out</a:t>
            </a:r>
            <a:endParaRPr lang="en-US" dirty="0"/>
          </a:p>
        </p:txBody>
      </p:sp>
      <p:sp>
        <p:nvSpPr>
          <p:cNvPr id="3" name="Text Placeholder 2"/>
          <p:cNvSpPr>
            <a:spLocks noGrp="1"/>
          </p:cNvSpPr>
          <p:nvPr>
            <p:ph type="body" sz="quarter" idx="10"/>
          </p:nvPr>
        </p:nvSpPr>
        <p:spPr>
          <a:xfrm>
            <a:off x="410052" y="3597593"/>
            <a:ext cx="8779847" cy="1876411"/>
          </a:xfrm>
        </p:spPr>
        <p:txBody>
          <a:bodyPr/>
          <a:lstStyle/>
          <a:p>
            <a:r>
              <a:rPr lang="en-US" dirty="0" smtClean="0"/>
              <a:t>Message Distribution</a:t>
            </a:r>
          </a:p>
          <a:p>
            <a:pPr lvl="1"/>
            <a:r>
              <a:rPr lang="en-US" dirty="0" smtClean="0"/>
              <a:t>Each receiver gets its own copy of each message. Subscriptions are independent. Allows for many independent 'taps' into a message stream. Subscriber can filter down by interest. </a:t>
            </a:r>
          </a:p>
          <a:p>
            <a:r>
              <a:rPr lang="en-US" dirty="0" smtClean="0"/>
              <a:t>Constrained Message Distribution (Partitioning)</a:t>
            </a:r>
          </a:p>
          <a:p>
            <a:pPr lvl="1"/>
            <a:r>
              <a:rPr lang="en-US" dirty="0" smtClean="0"/>
              <a:t>Receiver get mutually exclusive slices of the message stream by creating appropriate filter expressions.</a:t>
            </a:r>
            <a:endParaRPr lang="en-US" dirty="0"/>
          </a:p>
        </p:txBody>
      </p:sp>
      <p:sp>
        <p:nvSpPr>
          <p:cNvPr id="5" name="Rectangle 4"/>
          <p:cNvSpPr/>
          <p:nvPr/>
        </p:nvSpPr>
        <p:spPr bwMode="auto">
          <a:xfrm>
            <a:off x="3583240" y="2222036"/>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6" name="Oval 5"/>
          <p:cNvSpPr/>
          <p:nvPr/>
        </p:nvSpPr>
        <p:spPr bwMode="auto">
          <a:xfrm>
            <a:off x="379761"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7" name="Oval 6"/>
          <p:cNvSpPr/>
          <p:nvPr/>
        </p:nvSpPr>
        <p:spPr bwMode="auto">
          <a:xfrm>
            <a:off x="7811458"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8" name="Straight Arrow Connector 7"/>
          <p:cNvCxnSpPr>
            <a:stCxn id="6" idx="6"/>
            <a:endCxn id="5" idx="1"/>
          </p:cNvCxnSpPr>
          <p:nvPr/>
        </p:nvCxnSpPr>
        <p:spPr>
          <a:xfrm>
            <a:off x="1173706" y="2637472"/>
            <a:ext cx="24095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3"/>
            <a:endCxn id="7" idx="2"/>
          </p:cNvCxnSpPr>
          <p:nvPr/>
        </p:nvCxnSpPr>
        <p:spPr>
          <a:xfrm flipV="1">
            <a:off x="5632725" y="2637474"/>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0" name="Rounded Rectangle 9"/>
          <p:cNvSpPr/>
          <p:nvPr/>
        </p:nvSpPr>
        <p:spPr bwMode="auto">
          <a:xfrm>
            <a:off x="3779416" y="252207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Topic</a:t>
            </a:r>
          </a:p>
        </p:txBody>
      </p:sp>
      <p:sp>
        <p:nvSpPr>
          <p:cNvPr id="11" name="Rounded Rectangle 10"/>
          <p:cNvSpPr/>
          <p:nvPr/>
        </p:nvSpPr>
        <p:spPr bwMode="auto">
          <a:xfrm>
            <a:off x="4746464" y="2517457"/>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2" name="Rounded Rectangle 11"/>
          <p:cNvSpPr/>
          <p:nvPr/>
        </p:nvSpPr>
        <p:spPr bwMode="auto">
          <a:xfrm>
            <a:off x="4746464" y="2231268"/>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3" name="Rounded Rectangle 12"/>
          <p:cNvSpPr/>
          <p:nvPr/>
        </p:nvSpPr>
        <p:spPr bwMode="auto">
          <a:xfrm>
            <a:off x="4746464" y="279441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4" name="Oval 13"/>
          <p:cNvSpPr/>
          <p:nvPr/>
        </p:nvSpPr>
        <p:spPr bwMode="auto">
          <a:xfrm>
            <a:off x="7811458" y="1358858"/>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5" name="Straight Arrow Connector 14"/>
          <p:cNvCxnSpPr>
            <a:endCxn id="14" idx="2"/>
          </p:cNvCxnSpPr>
          <p:nvPr/>
        </p:nvCxnSpPr>
        <p:spPr>
          <a:xfrm flipV="1">
            <a:off x="5575029" y="1723520"/>
            <a:ext cx="2236429" cy="62315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6" name="Oval 15"/>
          <p:cNvSpPr/>
          <p:nvPr/>
        </p:nvSpPr>
        <p:spPr bwMode="auto">
          <a:xfrm>
            <a:off x="7811458" y="3242170"/>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8" name="Straight Arrow Connector 17"/>
          <p:cNvCxnSpPr>
            <a:stCxn id="13" idx="3"/>
            <a:endCxn id="16" idx="2"/>
          </p:cNvCxnSpPr>
          <p:nvPr/>
        </p:nvCxnSpPr>
        <p:spPr>
          <a:xfrm>
            <a:off x="5575027" y="2909814"/>
            <a:ext cx="2236428" cy="697019"/>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6393415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another Perspective</a:t>
            </a:r>
            <a:endParaRPr lang="en-US" dirty="0"/>
          </a:p>
        </p:txBody>
      </p:sp>
      <p:sp>
        <p:nvSpPr>
          <p:cNvPr id="3" name="Content Placeholder 2"/>
          <p:cNvSpPr>
            <a:spLocks noGrp="1"/>
          </p:cNvSpPr>
          <p:nvPr>
            <p:ph sz="quarter" idx="10"/>
          </p:nvPr>
        </p:nvSpPr>
        <p:spPr>
          <a:xfrm>
            <a:off x="430550" y="6234183"/>
            <a:ext cx="8787386" cy="215444"/>
          </a:xfrm>
        </p:spPr>
        <p:txBody>
          <a:bodyPr/>
          <a:lstStyle/>
          <a:p>
            <a:pPr marL="0" indent="0" algn="ctr">
              <a:buNone/>
            </a:pPr>
            <a:r>
              <a:rPr lang="en-US" sz="1400" dirty="0" smtClean="0"/>
              <a:t>Source: </a:t>
            </a:r>
            <a:r>
              <a:rPr lang="en-US" sz="1400" dirty="0" smtClean="0">
                <a:hlinkClick r:id="rId2"/>
              </a:rPr>
              <a:t>http</a:t>
            </a:r>
            <a:r>
              <a:rPr lang="en-US" sz="1400" dirty="0">
                <a:hlinkClick r:id="rId2"/>
              </a:rPr>
              <a:t>://blogs.msdn.com/b/jmeier/</a:t>
            </a:r>
            <a:endParaRPr lang="en-US" sz="1400" dirty="0"/>
          </a:p>
        </p:txBody>
      </p:sp>
      <p:pic>
        <p:nvPicPr>
          <p:cNvPr id="2050" name="Picture 2" descr="http://blogs.msdn.com/blogfiles/jmeier/WindowsLiveWriter/SoftwareasaServiceSaaSPlatformasaService_E049/SaaS%20PaaS%20and%20Ia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81200"/>
            <a:ext cx="5553075" cy="309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4332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Filtering</a:t>
            </a:r>
            <a:endParaRPr lang="en-US" dirty="0"/>
          </a:p>
        </p:txBody>
      </p:sp>
      <p:sp>
        <p:nvSpPr>
          <p:cNvPr id="3" name="Text Placeholder 2"/>
          <p:cNvSpPr>
            <a:spLocks noGrp="1"/>
          </p:cNvSpPr>
          <p:nvPr>
            <p:ph type="body" sz="quarter" idx="10"/>
          </p:nvPr>
        </p:nvSpPr>
        <p:spPr>
          <a:xfrm>
            <a:off x="410052" y="4542476"/>
            <a:ext cx="8779847" cy="1634165"/>
          </a:xfrm>
        </p:spPr>
        <p:txBody>
          <a:bodyPr/>
          <a:lstStyle/>
          <a:p>
            <a:r>
              <a:rPr lang="en-US" dirty="0" smtClean="0"/>
              <a:t>Up to 2000 rules per subscription</a:t>
            </a:r>
          </a:p>
          <a:p>
            <a:r>
              <a:rPr lang="en-US" dirty="0" smtClean="0"/>
              <a:t>Each matched rule yields a message copy</a:t>
            </a:r>
          </a:p>
          <a:p>
            <a:r>
              <a:rPr lang="en-US" dirty="0" smtClean="0"/>
              <a:t>SQL'92 expressions over message properties</a:t>
            </a:r>
          </a:p>
        </p:txBody>
      </p:sp>
      <p:sp>
        <p:nvSpPr>
          <p:cNvPr id="4" name="Rectangle 3"/>
          <p:cNvSpPr/>
          <p:nvPr/>
        </p:nvSpPr>
        <p:spPr bwMode="auto">
          <a:xfrm>
            <a:off x="3583240" y="2222036"/>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5" name="Oval 4"/>
          <p:cNvSpPr/>
          <p:nvPr/>
        </p:nvSpPr>
        <p:spPr bwMode="auto">
          <a:xfrm>
            <a:off x="379761"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6" name="Oval 5"/>
          <p:cNvSpPr/>
          <p:nvPr/>
        </p:nvSpPr>
        <p:spPr bwMode="auto">
          <a:xfrm>
            <a:off x="7811458"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7" name="Straight Arrow Connector 6"/>
          <p:cNvCxnSpPr>
            <a:stCxn id="5" idx="6"/>
            <a:endCxn id="4" idx="1"/>
          </p:cNvCxnSpPr>
          <p:nvPr/>
        </p:nvCxnSpPr>
        <p:spPr>
          <a:xfrm>
            <a:off x="1173706" y="2637472"/>
            <a:ext cx="24095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3"/>
            <a:endCxn id="6" idx="2"/>
          </p:cNvCxnSpPr>
          <p:nvPr/>
        </p:nvCxnSpPr>
        <p:spPr>
          <a:xfrm flipV="1">
            <a:off x="5632725" y="2637474"/>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9" name="Rounded Rectangle 8"/>
          <p:cNvSpPr/>
          <p:nvPr/>
        </p:nvSpPr>
        <p:spPr bwMode="auto">
          <a:xfrm>
            <a:off x="3779416" y="252207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Topic</a:t>
            </a:r>
          </a:p>
        </p:txBody>
      </p:sp>
      <p:sp>
        <p:nvSpPr>
          <p:cNvPr id="10" name="Rounded Rectangle 9"/>
          <p:cNvSpPr/>
          <p:nvPr/>
        </p:nvSpPr>
        <p:spPr bwMode="auto">
          <a:xfrm>
            <a:off x="4746464" y="2517457"/>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1" name="Rounded Rectangle 10"/>
          <p:cNvSpPr/>
          <p:nvPr/>
        </p:nvSpPr>
        <p:spPr bwMode="auto">
          <a:xfrm>
            <a:off x="4746464" y="2231268"/>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2" name="Rounded Rectangle 11"/>
          <p:cNvSpPr/>
          <p:nvPr/>
        </p:nvSpPr>
        <p:spPr bwMode="auto">
          <a:xfrm>
            <a:off x="4746464" y="279441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3" name="Oval 12"/>
          <p:cNvSpPr/>
          <p:nvPr/>
        </p:nvSpPr>
        <p:spPr bwMode="auto">
          <a:xfrm>
            <a:off x="7811458" y="1358858"/>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4" name="Straight Arrow Connector 13"/>
          <p:cNvCxnSpPr>
            <a:endCxn id="13" idx="2"/>
          </p:cNvCxnSpPr>
          <p:nvPr/>
        </p:nvCxnSpPr>
        <p:spPr>
          <a:xfrm flipV="1">
            <a:off x="5575029" y="1723520"/>
            <a:ext cx="2236429" cy="62315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5" name="Oval 14"/>
          <p:cNvSpPr/>
          <p:nvPr/>
        </p:nvSpPr>
        <p:spPr bwMode="auto">
          <a:xfrm>
            <a:off x="7811458" y="3242170"/>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6" name="Straight Arrow Connector 15"/>
          <p:cNvCxnSpPr>
            <a:stCxn id="12" idx="3"/>
            <a:endCxn id="15" idx="2"/>
          </p:cNvCxnSpPr>
          <p:nvPr/>
        </p:nvCxnSpPr>
        <p:spPr>
          <a:xfrm>
            <a:off x="5575027" y="2909814"/>
            <a:ext cx="2236428" cy="697019"/>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7" name="Rectangular Callout 16"/>
          <p:cNvSpPr/>
          <p:nvPr/>
        </p:nvSpPr>
        <p:spPr bwMode="auto">
          <a:xfrm>
            <a:off x="5418486" y="3450943"/>
            <a:ext cx="1398436" cy="1041097"/>
          </a:xfrm>
          <a:prstGeom prst="wedgeRectCallout">
            <a:avLst>
              <a:gd name="adj1" fmla="val -53669"/>
              <a:gd name="adj2" fmla="val -9287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6" tIns="36003" rIns="72006" bIns="36003" numCol="1" rtlCol="0" anchor="ctr" anchorCtr="0" compatLnSpc="1">
            <a:prstTxWarp prst="textNoShape">
              <a:avLst/>
            </a:prstTxWarp>
          </a:bodyPr>
          <a:lstStyle/>
          <a:p>
            <a:pPr algn="ctr" defTabSz="719853"/>
            <a:r>
              <a:rPr lang="en-US" sz="1733" dirty="0">
                <a:gradFill>
                  <a:gsLst>
                    <a:gs pos="0">
                      <a:srgbClr val="FFFFFF"/>
                    </a:gs>
                    <a:gs pos="100000">
                      <a:srgbClr val="FFFFFF"/>
                    </a:gs>
                  </a:gsLst>
                  <a:lin ang="5400000" scaled="0"/>
                </a:gradFill>
              </a:rPr>
              <a:t>Name LIKE 'V%'</a:t>
            </a:r>
          </a:p>
        </p:txBody>
      </p:sp>
    </p:spTree>
    <p:extLst>
      <p:ext uri="{BB962C8B-B14F-4D97-AF65-F5344CB8AC3E}">
        <p14:creationId xmlns:p14="http://schemas.microsoft.com/office/powerpoint/2010/main" val="99683573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Partitioning</a:t>
            </a:r>
            <a:endParaRPr lang="en-US" dirty="0"/>
          </a:p>
        </p:txBody>
      </p:sp>
      <p:sp>
        <p:nvSpPr>
          <p:cNvPr id="3" name="Text Placeholder 2"/>
          <p:cNvSpPr>
            <a:spLocks noGrp="1"/>
          </p:cNvSpPr>
          <p:nvPr>
            <p:ph type="body" sz="quarter" idx="10"/>
          </p:nvPr>
        </p:nvSpPr>
        <p:spPr>
          <a:xfrm>
            <a:off x="410052" y="4602484"/>
            <a:ext cx="8779847" cy="1634165"/>
          </a:xfrm>
        </p:spPr>
        <p:txBody>
          <a:bodyPr/>
          <a:lstStyle/>
          <a:p>
            <a:r>
              <a:rPr lang="en-US" dirty="0" smtClean="0"/>
              <a:t>Rule conditions form mutually exclusive ranges</a:t>
            </a:r>
          </a:p>
          <a:p>
            <a:r>
              <a:rPr lang="en-US" dirty="0" smtClean="0"/>
              <a:t>Allows partitioning-aware message distribution </a:t>
            </a:r>
          </a:p>
          <a:p>
            <a:r>
              <a:rPr lang="en-US" dirty="0" smtClean="0"/>
              <a:t>No need for sender to be aware of partitioning</a:t>
            </a:r>
          </a:p>
        </p:txBody>
      </p:sp>
      <p:sp>
        <p:nvSpPr>
          <p:cNvPr id="4" name="Rectangle 3"/>
          <p:cNvSpPr/>
          <p:nvPr/>
        </p:nvSpPr>
        <p:spPr bwMode="auto">
          <a:xfrm>
            <a:off x="3583240" y="2222036"/>
            <a:ext cx="2049487" cy="830873"/>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endParaRPr lang="en-US" sz="1811" dirty="0">
              <a:solidFill>
                <a:srgbClr val="FFFFFF"/>
              </a:solidFill>
            </a:endParaRPr>
          </a:p>
        </p:txBody>
      </p:sp>
      <p:sp>
        <p:nvSpPr>
          <p:cNvPr id="5" name="Oval 4"/>
          <p:cNvSpPr/>
          <p:nvPr/>
        </p:nvSpPr>
        <p:spPr bwMode="auto">
          <a:xfrm>
            <a:off x="379761"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S</a:t>
            </a:r>
          </a:p>
        </p:txBody>
      </p:sp>
      <p:sp>
        <p:nvSpPr>
          <p:cNvPr id="6" name="Oval 5"/>
          <p:cNvSpPr/>
          <p:nvPr/>
        </p:nvSpPr>
        <p:spPr bwMode="auto">
          <a:xfrm>
            <a:off x="7811458" y="2272812"/>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7" name="Straight Arrow Connector 6"/>
          <p:cNvCxnSpPr>
            <a:stCxn id="5" idx="6"/>
            <a:endCxn id="4" idx="1"/>
          </p:cNvCxnSpPr>
          <p:nvPr/>
        </p:nvCxnSpPr>
        <p:spPr>
          <a:xfrm>
            <a:off x="1173706" y="2637472"/>
            <a:ext cx="24095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4" idx="3"/>
            <a:endCxn id="6" idx="2"/>
          </p:cNvCxnSpPr>
          <p:nvPr/>
        </p:nvCxnSpPr>
        <p:spPr>
          <a:xfrm flipV="1">
            <a:off x="5632725" y="2637474"/>
            <a:ext cx="2178733" cy="1"/>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9" name="Rounded Rectangle 8"/>
          <p:cNvSpPr/>
          <p:nvPr/>
        </p:nvSpPr>
        <p:spPr bwMode="auto">
          <a:xfrm>
            <a:off x="3779416" y="252207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Topic</a:t>
            </a:r>
          </a:p>
        </p:txBody>
      </p:sp>
      <p:sp>
        <p:nvSpPr>
          <p:cNvPr id="10" name="Rounded Rectangle 9"/>
          <p:cNvSpPr/>
          <p:nvPr/>
        </p:nvSpPr>
        <p:spPr bwMode="auto">
          <a:xfrm>
            <a:off x="4746464" y="2517457"/>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1" name="Rounded Rectangle 10"/>
          <p:cNvSpPr/>
          <p:nvPr/>
        </p:nvSpPr>
        <p:spPr bwMode="auto">
          <a:xfrm>
            <a:off x="4746464" y="2231268"/>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2" name="Rounded Rectangle 11"/>
          <p:cNvSpPr/>
          <p:nvPr/>
        </p:nvSpPr>
        <p:spPr bwMode="auto">
          <a:xfrm>
            <a:off x="4746464" y="2794414"/>
            <a:ext cx="828567" cy="23080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72000" tIns="36001" rIns="72000" bIns="36001" numCol="1" rtlCol="0" anchor="ctr" anchorCtr="0" compatLnSpc="1">
            <a:prstTxWarp prst="textNoShape">
              <a:avLst/>
            </a:prstTxWarp>
          </a:bodyPr>
          <a:lstStyle/>
          <a:p>
            <a:pPr algn="ctr" defTabSz="719793"/>
            <a:r>
              <a:rPr lang="en-US" sz="1811" dirty="0">
                <a:solidFill>
                  <a:srgbClr val="232323"/>
                </a:solidFill>
              </a:rPr>
              <a:t>Sub</a:t>
            </a:r>
          </a:p>
        </p:txBody>
      </p:sp>
      <p:sp>
        <p:nvSpPr>
          <p:cNvPr id="13" name="Oval 12"/>
          <p:cNvSpPr/>
          <p:nvPr/>
        </p:nvSpPr>
        <p:spPr bwMode="auto">
          <a:xfrm>
            <a:off x="7811458" y="1358858"/>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4" name="Straight Arrow Connector 13"/>
          <p:cNvCxnSpPr>
            <a:endCxn id="13" idx="2"/>
          </p:cNvCxnSpPr>
          <p:nvPr/>
        </p:nvCxnSpPr>
        <p:spPr>
          <a:xfrm flipV="1">
            <a:off x="5575029" y="1723520"/>
            <a:ext cx="2236429" cy="62315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5" name="Oval 14"/>
          <p:cNvSpPr/>
          <p:nvPr/>
        </p:nvSpPr>
        <p:spPr bwMode="auto">
          <a:xfrm>
            <a:off x="7811458" y="3242170"/>
            <a:ext cx="793946" cy="729322"/>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72000" tIns="36001" rIns="72000" bIns="36001" numCol="1" rtlCol="0" anchor="ctr" anchorCtr="0" compatLnSpc="1">
            <a:prstTxWarp prst="textNoShape">
              <a:avLst/>
            </a:prstTxWarp>
          </a:bodyPr>
          <a:lstStyle/>
          <a:p>
            <a:pPr algn="ctr" defTabSz="719793"/>
            <a:r>
              <a:rPr lang="en-US" sz="1811" dirty="0">
                <a:gradFill>
                  <a:gsLst>
                    <a:gs pos="0">
                      <a:srgbClr val="FFFFFF"/>
                    </a:gs>
                    <a:gs pos="100000">
                      <a:srgbClr val="FFFFFF"/>
                    </a:gs>
                  </a:gsLst>
                  <a:lin ang="5400000" scaled="0"/>
                </a:gradFill>
              </a:rPr>
              <a:t>R</a:t>
            </a:r>
          </a:p>
        </p:txBody>
      </p:sp>
      <p:cxnSp>
        <p:nvCxnSpPr>
          <p:cNvPr id="16" name="Straight Arrow Connector 15"/>
          <p:cNvCxnSpPr>
            <a:stCxn id="12" idx="3"/>
            <a:endCxn id="15" idx="2"/>
          </p:cNvCxnSpPr>
          <p:nvPr/>
        </p:nvCxnSpPr>
        <p:spPr>
          <a:xfrm>
            <a:off x="5575027" y="2909814"/>
            <a:ext cx="2236428" cy="697019"/>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17" name="Rectangular Callout 16"/>
          <p:cNvSpPr/>
          <p:nvPr/>
        </p:nvSpPr>
        <p:spPr bwMode="auto">
          <a:xfrm>
            <a:off x="1984757" y="2201072"/>
            <a:ext cx="2208941" cy="1041097"/>
          </a:xfrm>
          <a:prstGeom prst="wedgeRectCallout">
            <a:avLst>
              <a:gd name="adj1" fmla="val 79562"/>
              <a:gd name="adj2" fmla="val -116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6" tIns="36003" rIns="72006" bIns="36003" numCol="1" rtlCol="0" anchor="ctr" anchorCtr="0" compatLnSpc="1">
            <a:prstTxWarp prst="textNoShape">
              <a:avLst/>
            </a:prstTxWarp>
          </a:bodyPr>
          <a:lstStyle/>
          <a:p>
            <a:pPr algn="ctr" defTabSz="719853"/>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&gt; 272 AND </a:t>
            </a:r>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&lt;= 567</a:t>
            </a:r>
          </a:p>
        </p:txBody>
      </p:sp>
      <p:sp>
        <p:nvSpPr>
          <p:cNvPr id="18" name="Rectangular Callout 17"/>
          <p:cNvSpPr/>
          <p:nvPr/>
        </p:nvSpPr>
        <p:spPr bwMode="auto">
          <a:xfrm>
            <a:off x="3089228" y="1096637"/>
            <a:ext cx="2208941" cy="1041097"/>
          </a:xfrm>
          <a:prstGeom prst="wedgeRectCallout">
            <a:avLst>
              <a:gd name="adj1" fmla="val 33262"/>
              <a:gd name="adj2" fmla="val 695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6" tIns="36003" rIns="72006" bIns="36003" numCol="1" rtlCol="0" anchor="ctr" anchorCtr="0" compatLnSpc="1">
            <a:prstTxWarp prst="textNoShape">
              <a:avLst/>
            </a:prstTxWarp>
          </a:bodyPr>
          <a:lstStyle/>
          <a:p>
            <a:pPr algn="ctr" defTabSz="719853"/>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&gt; 0 AND </a:t>
            </a:r>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&lt;= 272</a:t>
            </a:r>
          </a:p>
        </p:txBody>
      </p:sp>
      <p:sp>
        <p:nvSpPr>
          <p:cNvPr id="19" name="Rectangular Callout 18"/>
          <p:cNvSpPr/>
          <p:nvPr/>
        </p:nvSpPr>
        <p:spPr bwMode="auto">
          <a:xfrm>
            <a:off x="3089228" y="3315275"/>
            <a:ext cx="2208941" cy="1041097"/>
          </a:xfrm>
          <a:prstGeom prst="wedgeRectCallout">
            <a:avLst>
              <a:gd name="adj1" fmla="val 32790"/>
              <a:gd name="adj2" fmla="val -828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06" tIns="36003" rIns="72006" bIns="36003" numCol="1" rtlCol="0" anchor="ctr" anchorCtr="0" compatLnSpc="1">
            <a:prstTxWarp prst="textNoShape">
              <a:avLst/>
            </a:prstTxWarp>
          </a:bodyPr>
          <a:lstStyle/>
          <a:p>
            <a:pPr algn="ctr" defTabSz="719853"/>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&gt; 567 AND </a:t>
            </a:r>
            <a:r>
              <a:rPr lang="en-US" sz="1733" dirty="0" err="1">
                <a:gradFill>
                  <a:gsLst>
                    <a:gs pos="0">
                      <a:srgbClr val="FFFFFF"/>
                    </a:gs>
                    <a:gs pos="100000">
                      <a:srgbClr val="FFFFFF"/>
                    </a:gs>
                  </a:gsLst>
                  <a:lin ang="5400000" scaled="0"/>
                </a:gradFill>
              </a:rPr>
              <a:t>PartId</a:t>
            </a:r>
            <a:r>
              <a:rPr lang="en-US" sz="1733" dirty="0">
                <a:gradFill>
                  <a:gsLst>
                    <a:gs pos="0">
                      <a:srgbClr val="FFFFFF"/>
                    </a:gs>
                    <a:gs pos="100000">
                      <a:srgbClr val="FFFFFF"/>
                    </a:gs>
                  </a:gsLst>
                  <a:lin ang="5400000" scaled="0"/>
                </a:gradFill>
              </a:rPr>
              <a:t> &lt;= 791</a:t>
            </a:r>
          </a:p>
        </p:txBody>
      </p:sp>
    </p:spTree>
    <p:extLst>
      <p:ext uri="{BB962C8B-B14F-4D97-AF65-F5344CB8AC3E}">
        <p14:creationId xmlns:p14="http://schemas.microsoft.com/office/powerpoint/2010/main" val="281882328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Storage</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Robert Greiner</a:t>
            </a:r>
          </a:p>
        </p:txBody>
      </p:sp>
    </p:spTree>
    <p:extLst>
      <p:ext uri="{BB962C8B-B14F-4D97-AF65-F5344CB8AC3E}">
        <p14:creationId xmlns:p14="http://schemas.microsoft.com/office/powerpoint/2010/main" val="225345315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Let’s talk about how data works in Azure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53</a:t>
            </a:fld>
            <a:endParaRPr lang="en-US"/>
          </a:p>
        </p:txBody>
      </p:sp>
      <p:pic>
        <p:nvPicPr>
          <p:cNvPr id="5" name="Picture 2" descr="http://static.simpledesktops.com/uploads/desktops/2010/12/01/cloud_storage.png.625x385_q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817" y="-228600"/>
            <a:ext cx="12070077" cy="754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58988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does data work in Windows Azure?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54</a:t>
            </a:fld>
            <a:endParaRPr lang="en-US"/>
          </a:p>
        </p:txBody>
      </p:sp>
      <p:pic>
        <p:nvPicPr>
          <p:cNvPr id="8" name="Picture 7"/>
          <p:cNvPicPr>
            <a:picLocks noChangeAspect="1"/>
          </p:cNvPicPr>
          <p:nvPr/>
        </p:nvPicPr>
        <p:blipFill>
          <a:blip r:embed="rId2"/>
          <a:stretch>
            <a:fillRect/>
          </a:stretch>
        </p:blipFill>
        <p:spPr>
          <a:xfrm>
            <a:off x="2514600" y="1139825"/>
            <a:ext cx="4128658" cy="5819775"/>
          </a:xfrm>
          <a:prstGeom prst="rect">
            <a:avLst/>
          </a:prstGeom>
        </p:spPr>
      </p:pic>
    </p:spTree>
    <p:extLst>
      <p:ext uri="{BB962C8B-B14F-4D97-AF65-F5344CB8AC3E}">
        <p14:creationId xmlns:p14="http://schemas.microsoft.com/office/powerpoint/2010/main" val="357841327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91510" y="2739374"/>
            <a:ext cx="1947690" cy="1949551"/>
            <a:chOff x="2652598" y="2717089"/>
            <a:chExt cx="1947690" cy="1949551"/>
          </a:xfrm>
        </p:grpSpPr>
        <p:sp>
          <p:nvSpPr>
            <p:cNvPr id="18" name="SQLDB"/>
            <p:cNvSpPr/>
            <p:nvPr/>
          </p:nvSpPr>
          <p:spPr bwMode="auto">
            <a:xfrm>
              <a:off x="2652598" y="2717089"/>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7611" y="3002147"/>
              <a:ext cx="1197658" cy="960370"/>
            </a:xfrm>
            <a:prstGeom prst="rect">
              <a:avLst/>
            </a:prstGeom>
          </p:spPr>
        </p:pic>
      </p:grpSp>
      <p:grpSp>
        <p:nvGrpSpPr>
          <p:cNvPr id="5" name="Group 4"/>
          <p:cNvGrpSpPr/>
          <p:nvPr/>
        </p:nvGrpSpPr>
        <p:grpSpPr>
          <a:xfrm>
            <a:off x="474781" y="2739374"/>
            <a:ext cx="1947690" cy="1949551"/>
            <a:chOff x="2590800" y="2717087"/>
            <a:chExt cx="1947690" cy="1949551"/>
          </a:xfrm>
        </p:grpSpPr>
        <p:sp>
          <p:nvSpPr>
            <p:cNvPr id="21" name="TableStorage"/>
            <p:cNvSpPr/>
            <p:nvPr/>
          </p:nvSpPr>
          <p:spPr bwMode="auto">
            <a:xfrm>
              <a:off x="2590800" y="2717087"/>
              <a:ext cx="1947690" cy="194955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4" name="Group 3"/>
          <p:cNvGrpSpPr/>
          <p:nvPr/>
        </p:nvGrpSpPr>
        <p:grpSpPr>
          <a:xfrm>
            <a:off x="2613691" y="2739374"/>
            <a:ext cx="1947690" cy="1949551"/>
            <a:chOff x="4800600" y="2717090"/>
            <a:chExt cx="1947690" cy="1949551"/>
          </a:xfrm>
        </p:grpSpPr>
        <p:sp>
          <p:nvSpPr>
            <p:cNvPr id="23" name="BlobStorage"/>
            <p:cNvSpPr/>
            <p:nvPr/>
          </p:nvSpPr>
          <p:spPr bwMode="auto">
            <a:xfrm>
              <a:off x="4800600" y="2717090"/>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sp useBgFill="1">
        <p:nvSpPr>
          <p:cNvPr id="11" name="Rectangle 10"/>
          <p:cNvSpPr/>
          <p:nvPr/>
        </p:nvSpPr>
        <p:spPr bwMode="auto">
          <a:xfrm>
            <a:off x="-28964" y="4683571"/>
            <a:ext cx="9601200" cy="16832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08909" y="1136629"/>
            <a:ext cx="8782135" cy="1192791"/>
          </a:xfrm>
        </p:spPr>
        <p:txBody>
          <a:bodyPr/>
          <a:lstStyle/>
          <a:p>
            <a:r>
              <a:rPr lang="en-US" dirty="0"/>
              <a:t>Azure Data Management</a:t>
            </a:r>
            <a:br>
              <a:rPr lang="en-US" dirty="0"/>
            </a:br>
            <a:endParaRPr lang="en-US" dirty="0"/>
          </a:p>
        </p:txBody>
      </p:sp>
      <p:grpSp>
        <p:nvGrpSpPr>
          <p:cNvPr id="6" name="Group 5"/>
          <p:cNvGrpSpPr/>
          <p:nvPr/>
        </p:nvGrpSpPr>
        <p:grpSpPr>
          <a:xfrm>
            <a:off x="4752601" y="2739374"/>
            <a:ext cx="1947690" cy="1949551"/>
            <a:chOff x="533558" y="2717089"/>
            <a:chExt cx="1947690" cy="1949551"/>
          </a:xfrm>
        </p:grpSpPr>
        <p:sp>
          <p:nvSpPr>
            <p:cNvPr id="12" name="Rectangle 11"/>
            <p:cNvSpPr/>
            <p:nvPr/>
          </p:nvSpPr>
          <p:spPr bwMode="auto">
            <a:xfrm>
              <a:off x="533558" y="2717089"/>
              <a:ext cx="1947690" cy="19495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3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Oval 6"/>
          <p:cNvSpPr/>
          <p:nvPr/>
        </p:nvSpPr>
        <p:spPr bwMode="auto">
          <a:xfrm>
            <a:off x="76200" y="2209800"/>
            <a:ext cx="4876800" cy="3505200"/>
          </a:xfrm>
          <a:prstGeom prst="ellipse">
            <a:avLst/>
          </a:prstGeom>
          <a:noFill/>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694916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Azure Table Storage</a:t>
            </a:r>
            <a:endParaRPr lang="en-US" dirty="0"/>
          </a:p>
        </p:txBody>
      </p:sp>
      <p:sp>
        <p:nvSpPr>
          <p:cNvPr id="6" name="Text Placeholder 5"/>
          <p:cNvSpPr>
            <a:spLocks noGrp="1"/>
          </p:cNvSpPr>
          <p:nvPr>
            <p:ph type="body" sz="quarter" idx="10"/>
          </p:nvPr>
        </p:nvSpPr>
        <p:spPr>
          <a:xfrm>
            <a:off x="408909" y="2096998"/>
            <a:ext cx="8782135" cy="2035878"/>
          </a:xfrm>
        </p:spPr>
        <p:txBody>
          <a:bodyPr/>
          <a:lstStyle/>
          <a:p>
            <a:r>
              <a:rPr lang="en-US" dirty="0" err="1" smtClean="0">
                <a:solidFill>
                  <a:schemeClr val="tx2">
                    <a:alpha val="99000"/>
                  </a:schemeClr>
                </a:solidFill>
              </a:rPr>
              <a:t>NoSQL</a:t>
            </a:r>
            <a:r>
              <a:rPr lang="en-US" dirty="0" smtClean="0">
                <a:solidFill>
                  <a:schemeClr val="tx2">
                    <a:alpha val="99000"/>
                  </a:schemeClr>
                </a:solidFill>
              </a:rPr>
              <a:t> Data Storage</a:t>
            </a:r>
          </a:p>
          <a:p>
            <a:r>
              <a:rPr lang="en-US" sz="1890" dirty="0">
                <a:latin typeface="+mn-lt"/>
              </a:rPr>
              <a:t>Fully managed </a:t>
            </a:r>
            <a:r>
              <a:rPr lang="en-US" sz="1890" dirty="0" err="1">
                <a:latin typeface="+mn-lt"/>
              </a:rPr>
              <a:t>PaaS</a:t>
            </a:r>
            <a:endParaRPr lang="en-US" sz="1890" dirty="0">
              <a:latin typeface="+mn-lt"/>
            </a:endParaRPr>
          </a:p>
          <a:p>
            <a:r>
              <a:rPr lang="en-US" sz="1890" dirty="0">
                <a:latin typeface="+mn-lt"/>
              </a:rPr>
              <a:t>Key-value</a:t>
            </a:r>
          </a:p>
          <a:p>
            <a:r>
              <a:rPr lang="en-US" sz="1890" dirty="0">
                <a:latin typeface="+mn-lt"/>
              </a:rPr>
              <a:t>Hierarchical</a:t>
            </a:r>
          </a:p>
          <a:p>
            <a:r>
              <a:rPr lang="en-US" sz="1890" dirty="0">
                <a:latin typeface="+mn-lt"/>
              </a:rPr>
              <a:t>REST API</a:t>
            </a:r>
          </a:p>
          <a:p>
            <a:r>
              <a:rPr lang="en-US" sz="1890" dirty="0">
                <a:latin typeface="+mn-lt"/>
              </a:rPr>
              <a:t>Geo replication</a:t>
            </a:r>
          </a:p>
        </p:txBody>
      </p:sp>
      <p:grpSp>
        <p:nvGrpSpPr>
          <p:cNvPr id="10" name="Group 9"/>
          <p:cNvGrpSpPr/>
          <p:nvPr/>
        </p:nvGrpSpPr>
        <p:grpSpPr>
          <a:xfrm>
            <a:off x="3976031" y="2292074"/>
            <a:ext cx="5156107" cy="3457892"/>
            <a:chOff x="5648328" y="2098314"/>
            <a:chExt cx="5945017" cy="3986967"/>
          </a:xfrm>
        </p:grpSpPr>
        <p:sp>
          <p:nvSpPr>
            <p:cNvPr id="32" name="Rectangle 31"/>
            <p:cNvSpPr/>
            <p:nvPr/>
          </p:nvSpPr>
          <p:spPr bwMode="auto">
            <a:xfrm>
              <a:off x="6272646" y="2594129"/>
              <a:ext cx="5060309" cy="28857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72025" tIns="72028" rIns="72025" bIns="36012" numCol="1" rtlCol="0" anchor="t" anchorCtr="0" compatLnSpc="1">
              <a:prstTxWarp prst="textNoShape">
                <a:avLst/>
              </a:prstTxWarp>
            </a:bodyPr>
            <a:lstStyle/>
            <a:p>
              <a:pPr algn="ctr" defTabSz="719976"/>
              <a:r>
                <a:rPr lang="en-US" sz="1890" dirty="0">
                  <a:solidFill>
                    <a:srgbClr val="FFFFFF">
                      <a:alpha val="99000"/>
                    </a:srgbClr>
                  </a:solidFill>
                </a:rPr>
                <a:t>Storage Account: MovieData</a:t>
              </a:r>
            </a:p>
          </p:txBody>
        </p:sp>
        <p:sp>
          <p:nvSpPr>
            <p:cNvPr id="43" name="Rectangle 42"/>
            <p:cNvSpPr/>
            <p:nvPr/>
          </p:nvSpPr>
          <p:spPr bwMode="auto">
            <a:xfrm>
              <a:off x="7257370" y="3547760"/>
              <a:ext cx="2235902" cy="1686296"/>
            </a:xfrm>
            <a:prstGeom prst="rect">
              <a:avLst/>
            </a:prstGeom>
            <a:solidFill>
              <a:schemeClr val="accent6"/>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Star Wars</a:t>
              </a:r>
            </a:p>
            <a:p>
              <a:pPr defTabSz="719976"/>
              <a:r>
                <a:rPr lang="en-US" sz="1575" dirty="0">
                  <a:gradFill>
                    <a:gsLst>
                      <a:gs pos="0">
                        <a:srgbClr val="FFFFFF"/>
                      </a:gs>
                      <a:gs pos="100000">
                        <a:srgbClr val="FFFFFF"/>
                      </a:gs>
                    </a:gsLst>
                    <a:lin ang="5400000" scaled="0"/>
                  </a:gradFill>
                </a:rPr>
                <a:t>Matrix</a:t>
              </a:r>
            </a:p>
            <a:p>
              <a:pPr defTabSz="719976"/>
              <a:r>
                <a:rPr lang="en-US" sz="1575" dirty="0">
                  <a:gradFill>
                    <a:gsLst>
                      <a:gs pos="0">
                        <a:srgbClr val="FFFFFF"/>
                      </a:gs>
                      <a:gs pos="100000">
                        <a:srgbClr val="FFFFFF"/>
                      </a:gs>
                    </a:gsLst>
                    <a:lin ang="5400000" scaled="0"/>
                  </a:gradFill>
                </a:rPr>
                <a:t>Fan Boys</a:t>
              </a:r>
            </a:p>
          </p:txBody>
        </p:sp>
        <p:sp>
          <p:nvSpPr>
            <p:cNvPr id="44" name="Rectangle 43"/>
            <p:cNvSpPr/>
            <p:nvPr/>
          </p:nvSpPr>
          <p:spPr bwMode="auto">
            <a:xfrm>
              <a:off x="7257370" y="3244938"/>
              <a:ext cx="2235902" cy="302821"/>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2025" tIns="36012" rIns="72025" bIns="36012" numCol="1" rtlCol="0" anchor="ctr" anchorCtr="0" compatLnSpc="1">
              <a:prstTxWarp prst="textNoShape">
                <a:avLst/>
              </a:prstTxWarp>
            </a:bodyPr>
            <a:lstStyle/>
            <a:p>
              <a:pPr defTabSz="719976" fontAlgn="auto">
                <a:spcBef>
                  <a:spcPts val="0"/>
                </a:spcBef>
                <a:spcAft>
                  <a:spcPts val="0"/>
                </a:spcAft>
              </a:pPr>
              <a:r>
                <a:rPr lang="en-US" sz="1260" dirty="0">
                  <a:gradFill>
                    <a:gsLst>
                      <a:gs pos="0">
                        <a:srgbClr val="5F5F5F"/>
                      </a:gs>
                      <a:gs pos="100000">
                        <a:srgbClr val="5F5F5F"/>
                      </a:gs>
                    </a:gsLst>
                    <a:lin ang="5400000" scaled="0"/>
                  </a:gradFill>
                </a:rPr>
                <a:t>Table Name: Movies</a:t>
              </a:r>
            </a:p>
          </p:txBody>
        </p:sp>
        <p:sp>
          <p:nvSpPr>
            <p:cNvPr id="41" name="Rounded Rectangle 40"/>
            <p:cNvSpPr/>
            <p:nvPr/>
          </p:nvSpPr>
          <p:spPr bwMode="auto">
            <a:xfrm>
              <a:off x="5648328" y="5468532"/>
              <a:ext cx="1587831" cy="616749"/>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Entity</a:t>
              </a:r>
            </a:p>
          </p:txBody>
        </p:sp>
        <p:sp>
          <p:nvSpPr>
            <p:cNvPr id="42" name="Right Arrow 41"/>
            <p:cNvSpPr/>
            <p:nvPr/>
          </p:nvSpPr>
          <p:spPr bwMode="auto">
            <a:xfrm rot="18272846">
              <a:off x="7040274" y="5253024"/>
              <a:ext cx="438016" cy="204142"/>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39" name="Rounded Rectangle 38"/>
            <p:cNvSpPr/>
            <p:nvPr/>
          </p:nvSpPr>
          <p:spPr bwMode="auto">
            <a:xfrm>
              <a:off x="9838846" y="3510182"/>
              <a:ext cx="1185019" cy="419102"/>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Table</a:t>
              </a:r>
            </a:p>
          </p:txBody>
        </p:sp>
        <p:sp>
          <p:nvSpPr>
            <p:cNvPr id="40" name="Right Arrow 39"/>
            <p:cNvSpPr/>
            <p:nvPr/>
          </p:nvSpPr>
          <p:spPr bwMode="auto">
            <a:xfrm rot="8475026">
              <a:off x="9508044" y="3889196"/>
              <a:ext cx="402570" cy="200310"/>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37" name="Rounded Rectangle 36"/>
            <p:cNvSpPr/>
            <p:nvPr/>
          </p:nvSpPr>
          <p:spPr bwMode="auto">
            <a:xfrm>
              <a:off x="10005511" y="2098314"/>
              <a:ext cx="1587834" cy="463373"/>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Account</a:t>
              </a:r>
            </a:p>
          </p:txBody>
        </p:sp>
        <p:sp>
          <p:nvSpPr>
            <p:cNvPr id="38" name="Right Arrow 37"/>
            <p:cNvSpPr/>
            <p:nvPr/>
          </p:nvSpPr>
          <p:spPr bwMode="auto">
            <a:xfrm rot="8086943">
              <a:off x="9771475" y="2528247"/>
              <a:ext cx="315045" cy="239878"/>
            </a:xfrm>
            <a:prstGeom prst="rightArrow">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2025" tIns="36012" rIns="72025" bIns="36012" numCol="1" rtlCol="0" anchor="b" anchorCtr="0" compatLnSpc="1">
              <a:prstTxWarp prst="textNoShape">
                <a:avLst/>
              </a:prstTxWarp>
            </a:bodyPr>
            <a:lstStyle/>
            <a:p>
              <a:pPr defTabSz="719976"/>
              <a:endParaRPr lang="en-US" sz="1575" dirty="0">
                <a:gradFill>
                  <a:gsLst>
                    <a:gs pos="0">
                      <a:srgbClr val="FFFFFF"/>
                    </a:gs>
                    <a:gs pos="100000">
                      <a:srgbClr val="FFFFFF"/>
                    </a:gs>
                  </a:gsLst>
                  <a:lin ang="5400000" scaled="0"/>
                </a:gradFill>
              </a:endParaRPr>
            </a:p>
          </p:txBody>
        </p:sp>
        <p:sp>
          <p:nvSpPr>
            <p:cNvPr id="7" name="Oval 6"/>
            <p:cNvSpPr/>
            <p:nvPr/>
          </p:nvSpPr>
          <p:spPr bwMode="auto">
            <a:xfrm>
              <a:off x="7191375" y="51530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p:cNvSpPr/>
            <p:nvPr/>
          </p:nvSpPr>
          <p:spPr bwMode="auto">
            <a:xfrm>
              <a:off x="9466262" y="3943350"/>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p:cNvSpPr/>
            <p:nvPr/>
          </p:nvSpPr>
          <p:spPr bwMode="auto">
            <a:xfrm>
              <a:off x="9761537" y="2562225"/>
              <a:ext cx="247650" cy="24765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4" tIns="36014" rIns="36014" bIns="36014" numCol="1" spcCol="0" rtlCol="0" fromWordArt="0" anchor="ctr" anchorCtr="0" forceAA="0" compatLnSpc="1">
              <a:prstTxWarp prst="textNoShape">
                <a:avLst/>
              </a:prstTxWarp>
              <a:noAutofit/>
            </a:bodyPr>
            <a:lstStyle/>
            <a:p>
              <a:pPr algn="ctr" defTabSz="720036"/>
              <a:endParaRPr lang="en-US" sz="1497"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0528852"/>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8" y="243841"/>
            <a:ext cx="8782135" cy="1199944"/>
          </a:xfrm>
        </p:spPr>
        <p:txBody>
          <a:bodyPr/>
          <a:lstStyle/>
          <a:p>
            <a:r>
              <a:rPr lang="en-US" smtClean="0"/>
              <a:t>Table Storage Concepts</a:t>
            </a:r>
            <a:br>
              <a:rPr lang="en-US" smtClean="0"/>
            </a:br>
            <a:endParaRPr lang="en-US" dirty="0"/>
          </a:p>
        </p:txBody>
      </p:sp>
      <p:grpSp>
        <p:nvGrpSpPr>
          <p:cNvPr id="3" name="Group 2"/>
          <p:cNvGrpSpPr/>
          <p:nvPr/>
        </p:nvGrpSpPr>
        <p:grpSpPr>
          <a:xfrm>
            <a:off x="1250226" y="1933065"/>
            <a:ext cx="7100750" cy="4063071"/>
            <a:chOff x="519114" y="1446213"/>
            <a:chExt cx="7279186" cy="4297682"/>
          </a:xfrm>
        </p:grpSpPr>
        <p:grpSp>
          <p:nvGrpSpPr>
            <p:cNvPr id="45" name="Group 4"/>
            <p:cNvGrpSpPr/>
            <p:nvPr/>
          </p:nvGrpSpPr>
          <p:grpSpPr>
            <a:xfrm>
              <a:off x="5597591" y="1446213"/>
              <a:ext cx="2200709"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Entity</a:t>
                </a:r>
              </a:p>
            </p:txBody>
          </p:sp>
        </p:grpSp>
        <p:grpSp>
          <p:nvGrpSpPr>
            <p:cNvPr id="48" name="Group 5"/>
            <p:cNvGrpSpPr/>
            <p:nvPr/>
          </p:nvGrpSpPr>
          <p:grpSpPr>
            <a:xfrm>
              <a:off x="3008886" y="1446215"/>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Table</a:t>
                </a:r>
              </a:p>
            </p:txBody>
          </p:sp>
        </p:grpSp>
        <p:grpSp>
          <p:nvGrpSpPr>
            <p:cNvPr id="51" name="Group 6"/>
            <p:cNvGrpSpPr/>
            <p:nvPr/>
          </p:nvGrpSpPr>
          <p:grpSpPr>
            <a:xfrm>
              <a:off x="519114" y="1446215"/>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28" tIns="196076" rIns="196076" bIns="196076" numCol="1" spcCol="1270" anchor="t" anchorCtr="0">
                <a:noAutofit/>
              </a:bodyPr>
              <a:lstStyle/>
              <a:p>
                <a:pPr defTabSz="1225362" fontAlgn="auto">
                  <a:lnSpc>
                    <a:spcPct val="90000"/>
                  </a:lnSpc>
                  <a:spcAft>
                    <a:spcPct val="35000"/>
                  </a:spcAft>
                </a:pPr>
                <a:r>
                  <a:rPr lang="en-US" sz="2206" dirty="0">
                    <a:solidFill>
                      <a:srgbClr val="595959">
                        <a:alpha val="98824"/>
                      </a:srgbClr>
                    </a:solidFill>
                    <a:latin typeface="Segoe UI Light" pitchFamily="34" charset="0"/>
                  </a:rPr>
                  <a:t>Account</a:t>
                </a:r>
              </a:p>
            </p:txBody>
          </p:sp>
        </p:grpSp>
        <p:cxnSp>
          <p:nvCxnSpPr>
            <p:cNvPr id="57" name="Straight Connector 56"/>
            <p:cNvCxnSpPr/>
            <p:nvPr/>
          </p:nvCxnSpPr>
          <p:spPr>
            <a:xfrm>
              <a:off x="2261287" y="3867665"/>
              <a:ext cx="1482811" cy="108739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8" y="3039764"/>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9" y="360252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err="1">
                  <a:solidFill>
                    <a:srgbClr val="FFFFFF">
                      <a:alpha val="99000"/>
                    </a:srgbClr>
                  </a:solidFill>
                </a:rPr>
                <a:t>contoso</a:t>
              </a:r>
              <a:endParaRPr lang="en-US" sz="1575" dirty="0">
                <a:solidFill>
                  <a:srgbClr val="FFFFFF">
                    <a:alpha val="99000"/>
                  </a:srgbClr>
                </a:solidFill>
              </a:endParaRPr>
            </a:p>
          </p:txBody>
        </p:sp>
        <p:cxnSp>
          <p:nvCxnSpPr>
            <p:cNvPr id="61" name="Straight Connector 60"/>
            <p:cNvCxnSpPr/>
            <p:nvPr/>
          </p:nvCxnSpPr>
          <p:spPr>
            <a:xfrm>
              <a:off x="4806779" y="3101546"/>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2656705"/>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5"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Name =…</a:t>
              </a:r>
            </a:p>
            <a:p>
              <a:pPr defTabSz="720214" fontAlgn="auto">
                <a:spcBef>
                  <a:spcPts val="0"/>
                </a:spcBef>
                <a:spcAft>
                  <a:spcPts val="0"/>
                </a:spcAft>
              </a:pPr>
              <a:r>
                <a:rPr lang="en-US" sz="1497" dirty="0">
                  <a:solidFill>
                    <a:srgbClr val="FFFFFF">
                      <a:alpha val="99000"/>
                    </a:srgbClr>
                  </a:solidFill>
                </a:rPr>
                <a:t>Email = …</a:t>
              </a:r>
            </a:p>
          </p:txBody>
        </p:sp>
        <p:sp>
          <p:nvSpPr>
            <p:cNvPr id="68" name="Rectangle 67"/>
            <p:cNvSpPr/>
            <p:nvPr/>
          </p:nvSpPr>
          <p:spPr>
            <a:xfrm>
              <a:off x="5905003"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Name =…</a:t>
              </a:r>
            </a:p>
            <a:p>
              <a:pPr defTabSz="720214" fontAlgn="auto">
                <a:spcBef>
                  <a:spcPts val="0"/>
                </a:spcBef>
                <a:spcAft>
                  <a:spcPts val="0"/>
                </a:spcAft>
              </a:pPr>
              <a:r>
                <a:rPr lang="en-US" sz="1497" dirty="0" err="1">
                  <a:solidFill>
                    <a:srgbClr val="FFFFFF">
                      <a:alpha val="99000"/>
                    </a:srgbClr>
                  </a:solidFill>
                </a:rPr>
                <a:t>EMailAdd</a:t>
              </a:r>
              <a:r>
                <a:rPr lang="en-US" sz="1497" dirty="0">
                  <a:solidFill>
                    <a:srgbClr val="FFFFFF">
                      <a:alpha val="99000"/>
                    </a:srgbClr>
                  </a:solidFill>
                </a:rPr>
                <a:t>= </a:t>
              </a:r>
            </a:p>
          </p:txBody>
        </p:sp>
        <p:sp>
          <p:nvSpPr>
            <p:cNvPr id="69" name="Rectangle 68"/>
            <p:cNvSpPr/>
            <p:nvPr/>
          </p:nvSpPr>
          <p:spPr>
            <a:xfrm>
              <a:off x="3520220"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customers</a:t>
              </a:r>
            </a:p>
          </p:txBody>
        </p:sp>
        <p:cxnSp>
          <p:nvCxnSpPr>
            <p:cNvPr id="74" name="Straight Connector 73"/>
            <p:cNvCxnSpPr/>
            <p:nvPr/>
          </p:nvCxnSpPr>
          <p:spPr>
            <a:xfrm>
              <a:off x="4806779" y="4769709"/>
              <a:ext cx="1287635" cy="4942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324867"/>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5"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Photo ID =…</a:t>
              </a:r>
            </a:p>
            <a:p>
              <a:pPr defTabSz="720214" fontAlgn="auto">
                <a:spcBef>
                  <a:spcPts val="0"/>
                </a:spcBef>
                <a:spcAft>
                  <a:spcPts val="0"/>
                </a:spcAft>
              </a:pPr>
              <a:r>
                <a:rPr lang="en-US" sz="1497" dirty="0">
                  <a:solidFill>
                    <a:srgbClr val="FFFFFF">
                      <a:alpha val="99000"/>
                    </a:srgbClr>
                  </a:solidFill>
                </a:rPr>
                <a:t>Date =…</a:t>
              </a:r>
            </a:p>
          </p:txBody>
        </p:sp>
        <p:sp>
          <p:nvSpPr>
            <p:cNvPr id="71" name="Rectangle 70"/>
            <p:cNvSpPr/>
            <p:nvPr/>
          </p:nvSpPr>
          <p:spPr>
            <a:xfrm>
              <a:off x="3520221" y="4430471"/>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photos</a:t>
              </a:r>
            </a:p>
          </p:txBody>
        </p:sp>
        <p:sp>
          <p:nvSpPr>
            <p:cNvPr id="72" name="Rounded Rectangle 97"/>
            <p:cNvSpPr/>
            <p:nvPr/>
          </p:nvSpPr>
          <p:spPr>
            <a:xfrm>
              <a:off x="5905005"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497" dirty="0">
                  <a:solidFill>
                    <a:srgbClr val="FFFFFF">
                      <a:alpha val="99000"/>
                    </a:srgbClr>
                  </a:solidFill>
                </a:rPr>
                <a:t>Photo ID =…</a:t>
              </a:r>
            </a:p>
            <a:p>
              <a:pPr defTabSz="720214" fontAlgn="auto">
                <a:spcBef>
                  <a:spcPts val="0"/>
                </a:spcBef>
                <a:spcAft>
                  <a:spcPts val="0"/>
                </a:spcAft>
              </a:pPr>
              <a:r>
                <a:rPr lang="en-US" sz="1497" dirty="0">
                  <a:solidFill>
                    <a:srgbClr val="FFFFFF">
                      <a:alpha val="99000"/>
                    </a:srgbClr>
                  </a:solidFill>
                </a:rPr>
                <a:t>Date =…</a:t>
              </a:r>
            </a:p>
          </p:txBody>
        </p:sp>
      </p:grpSp>
    </p:spTree>
    <p:extLst>
      <p:ext uri="{BB962C8B-B14F-4D97-AF65-F5344CB8AC3E}">
        <p14:creationId xmlns:p14="http://schemas.microsoft.com/office/powerpoint/2010/main" val="92644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Table</a:t>
            </a:r>
            <a:r>
              <a:rPr lang="en-US" dirty="0" smtClean="0"/>
              <a:t> </a:t>
            </a:r>
            <a:r>
              <a:rPr lang="en-US" dirty="0" smtClean="0">
                <a:solidFill>
                  <a:schemeClr val="bg1"/>
                </a:solidFill>
              </a:rPr>
              <a:t>Details</a:t>
            </a:r>
            <a:endParaRPr lang="en-US" dirty="0">
              <a:solidFill>
                <a:schemeClr val="bg1"/>
              </a:solidFill>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08558" y="5976247"/>
            <a:ext cx="1324858" cy="153997"/>
          </a:xfrm>
          <a:prstGeom prst="rect">
            <a:avLst/>
          </a:prstGeom>
        </p:spPr>
      </p:pic>
      <p:sp>
        <p:nvSpPr>
          <p:cNvPr id="14" name="Content Placeholder 2"/>
          <p:cNvSpPr txBox="1">
            <a:spLocks/>
          </p:cNvSpPr>
          <p:nvPr/>
        </p:nvSpPr>
        <p:spPr>
          <a:xfrm>
            <a:off x="3831264" y="3342479"/>
            <a:ext cx="5365530" cy="2833592"/>
          </a:xfrm>
          <a:prstGeom prst="rect">
            <a:avLst/>
          </a:prstGeom>
        </p:spPr>
        <p:txBody>
          <a:bodyPr vert="horz" lIns="96020" tIns="48010" rIns="96020" bIns="48010"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01" lvl="1" indent="0" defTabSz="720214" fontAlgn="auto">
              <a:lnSpc>
                <a:spcPct val="90000"/>
              </a:lnSpc>
              <a:spcBef>
                <a:spcPts val="0"/>
              </a:spcBef>
              <a:spcAft>
                <a:spcPts val="473"/>
              </a:spcAft>
              <a:buSzPct val="80000"/>
              <a:buNone/>
            </a:pPr>
            <a:r>
              <a:rPr lang="en-US" sz="1575" b="1" spc="-40" dirty="0">
                <a:solidFill>
                  <a:srgbClr val="FFFFFF">
                    <a:alpha val="99000"/>
                  </a:srgbClr>
                </a:solidFill>
                <a:latin typeface="Segoe UI"/>
                <a:cs typeface="Segoe UI" pitchFamily="34" charset="0"/>
              </a:rPr>
              <a:t>Insert</a:t>
            </a:r>
          </a:p>
          <a:p>
            <a:pPr marL="2501" lvl="1" indent="0" defTabSz="720214" fontAlgn="auto">
              <a:lnSpc>
                <a:spcPct val="90000"/>
              </a:lnSpc>
              <a:spcBef>
                <a:spcPts val="0"/>
              </a:spcBef>
              <a:spcAft>
                <a:spcPts val="473"/>
              </a:spcAft>
              <a:buSzPct val="80000"/>
              <a:buNone/>
            </a:pPr>
            <a:r>
              <a:rPr lang="en-US" sz="1575" b="1" spc="-40" dirty="0">
                <a:solidFill>
                  <a:srgbClr val="FFFFFF">
                    <a:alpha val="99000"/>
                  </a:srgbClr>
                </a:solidFill>
                <a:latin typeface="Segoe UI"/>
                <a:cs typeface="Segoe UI" pitchFamily="34" charset="0"/>
              </a:rPr>
              <a:t>Update </a:t>
            </a:r>
          </a:p>
          <a:p>
            <a:pPr marL="2501" lvl="1" indent="0" defTabSz="720214" fontAlgn="auto">
              <a:lnSpc>
                <a:spcPct val="90000"/>
              </a:lnSpc>
              <a:spcBef>
                <a:spcPts val="0"/>
              </a:spcBef>
              <a:spcAft>
                <a:spcPts val="473"/>
              </a:spcAft>
              <a:buSzPct val="80000"/>
              <a:buNone/>
            </a:pPr>
            <a:r>
              <a:rPr lang="en-US" sz="1260" spc="-40" dirty="0">
                <a:solidFill>
                  <a:srgbClr val="FFFFFF">
                    <a:alpha val="99000"/>
                  </a:srgbClr>
                </a:solidFill>
                <a:latin typeface="Segoe UI"/>
                <a:cs typeface="Segoe UI" pitchFamily="34" charset="0"/>
              </a:rPr>
              <a:t>Merge – Partial update</a:t>
            </a:r>
          </a:p>
          <a:p>
            <a:pPr marL="2501" lvl="1" indent="0" defTabSz="720214" fontAlgn="auto">
              <a:lnSpc>
                <a:spcPct val="90000"/>
              </a:lnSpc>
              <a:spcBef>
                <a:spcPts val="0"/>
              </a:spcBef>
              <a:spcAft>
                <a:spcPts val="473"/>
              </a:spcAft>
              <a:buSzPct val="80000"/>
              <a:buNone/>
            </a:pPr>
            <a:r>
              <a:rPr lang="en-US" sz="1260" spc="-40" dirty="0">
                <a:solidFill>
                  <a:srgbClr val="FFFFFF">
                    <a:alpha val="99000"/>
                  </a:srgbClr>
                </a:solidFill>
                <a:latin typeface="Segoe UI"/>
                <a:cs typeface="Segoe UI" pitchFamily="34" charset="0"/>
              </a:rPr>
              <a:t>Replace – Update entire entity</a:t>
            </a:r>
            <a:endParaRPr lang="en-US" sz="1260" b="1" spc="-40" dirty="0">
              <a:solidFill>
                <a:srgbClr val="FFFFFF">
                  <a:alpha val="99000"/>
                </a:srgbClr>
              </a:solidFill>
              <a:latin typeface="Segoe UI"/>
              <a:cs typeface="Segoe UI" pitchFamily="34" charset="0"/>
            </a:endParaRPr>
          </a:p>
          <a:p>
            <a:pPr marL="2501" lvl="1" indent="0" defTabSz="720214" fontAlgn="auto">
              <a:lnSpc>
                <a:spcPct val="90000"/>
              </a:lnSpc>
              <a:spcBef>
                <a:spcPts val="0"/>
              </a:spcBef>
              <a:spcAft>
                <a:spcPts val="473"/>
              </a:spcAft>
              <a:buSzPct val="80000"/>
              <a:buNone/>
            </a:pPr>
            <a:r>
              <a:rPr lang="en-US" sz="1575" b="1" spc="-40" dirty="0" err="1">
                <a:solidFill>
                  <a:srgbClr val="FFFFFF">
                    <a:alpha val="99000"/>
                  </a:srgbClr>
                </a:solidFill>
                <a:latin typeface="Segoe UI"/>
                <a:cs typeface="Segoe UI" pitchFamily="34" charset="0"/>
              </a:rPr>
              <a:t>Upsert</a:t>
            </a:r>
            <a:endParaRPr lang="en-US" sz="1575" b="1" spc="-40" dirty="0">
              <a:solidFill>
                <a:srgbClr val="FFFFFF">
                  <a:alpha val="99000"/>
                </a:srgbClr>
              </a:solidFill>
              <a:latin typeface="Segoe UI"/>
              <a:cs typeface="Segoe UI" pitchFamily="34" charset="0"/>
            </a:endParaRPr>
          </a:p>
          <a:p>
            <a:pPr marL="2501" lvl="1" indent="0" defTabSz="720214" fontAlgn="auto">
              <a:lnSpc>
                <a:spcPct val="90000"/>
              </a:lnSpc>
              <a:spcBef>
                <a:spcPts val="0"/>
              </a:spcBef>
              <a:spcAft>
                <a:spcPts val="473"/>
              </a:spcAft>
              <a:buSzPct val="80000"/>
              <a:buNone/>
            </a:pPr>
            <a:r>
              <a:rPr lang="en-US" sz="1575" b="1" spc="-40" dirty="0">
                <a:solidFill>
                  <a:srgbClr val="FFFFFF">
                    <a:alpha val="99000"/>
                  </a:srgbClr>
                </a:solidFill>
                <a:latin typeface="Segoe UI"/>
                <a:cs typeface="Segoe UI" pitchFamily="34" charset="0"/>
              </a:rPr>
              <a:t>Delete</a:t>
            </a:r>
          </a:p>
          <a:p>
            <a:pPr marL="2501" lvl="1" indent="0" defTabSz="720214" fontAlgn="auto">
              <a:lnSpc>
                <a:spcPct val="90000"/>
              </a:lnSpc>
              <a:spcBef>
                <a:spcPts val="0"/>
              </a:spcBef>
              <a:spcAft>
                <a:spcPts val="473"/>
              </a:spcAft>
              <a:buSzPct val="80000"/>
              <a:buNone/>
            </a:pPr>
            <a:r>
              <a:rPr lang="en-US" sz="1575" b="1" spc="-40" dirty="0">
                <a:solidFill>
                  <a:srgbClr val="FFFFFF">
                    <a:alpha val="99000"/>
                  </a:srgbClr>
                </a:solidFill>
                <a:latin typeface="Segoe UI"/>
                <a:cs typeface="Segoe UI" pitchFamily="34" charset="0"/>
              </a:rPr>
              <a:t>Query</a:t>
            </a:r>
          </a:p>
          <a:p>
            <a:pPr marL="2501" lvl="1" indent="0" defTabSz="720214" fontAlgn="auto">
              <a:lnSpc>
                <a:spcPct val="90000"/>
              </a:lnSpc>
              <a:spcBef>
                <a:spcPts val="0"/>
              </a:spcBef>
              <a:spcAft>
                <a:spcPts val="473"/>
              </a:spcAft>
              <a:buSzPct val="80000"/>
              <a:buNone/>
            </a:pPr>
            <a:r>
              <a:rPr lang="en-US" sz="1575" spc="-40" dirty="0">
                <a:solidFill>
                  <a:srgbClr val="FFFFFF">
                    <a:alpha val="99000"/>
                  </a:srgbClr>
                </a:solidFill>
                <a:latin typeface="Segoe UI"/>
                <a:cs typeface="Segoe UI" pitchFamily="34" charset="0"/>
              </a:rPr>
              <a:t>Entity Group Transactions</a:t>
            </a:r>
          </a:p>
          <a:p>
            <a:pPr marL="2501" lvl="1" indent="0" defTabSz="720214" fontAlgn="auto">
              <a:lnSpc>
                <a:spcPct val="90000"/>
              </a:lnSpc>
              <a:spcBef>
                <a:spcPts val="0"/>
              </a:spcBef>
              <a:spcAft>
                <a:spcPts val="473"/>
              </a:spcAft>
              <a:buSzPct val="80000"/>
              <a:buNone/>
            </a:pPr>
            <a:r>
              <a:rPr lang="en-US" sz="1260" spc="-40" dirty="0">
                <a:solidFill>
                  <a:srgbClr val="FFFFFF">
                    <a:alpha val="99000"/>
                  </a:srgbClr>
                </a:solidFill>
                <a:latin typeface="Segoe UI"/>
                <a:cs typeface="Segoe UI" pitchFamily="34" charset="0"/>
              </a:rPr>
              <a:t>Multiple CUD Operations in a single atomic transaction</a:t>
            </a:r>
          </a:p>
        </p:txBody>
      </p:sp>
      <p:sp>
        <p:nvSpPr>
          <p:cNvPr id="15" name="Content Placeholder 2"/>
          <p:cNvSpPr txBox="1">
            <a:spLocks/>
          </p:cNvSpPr>
          <p:nvPr/>
        </p:nvSpPr>
        <p:spPr>
          <a:xfrm>
            <a:off x="3831765" y="1986957"/>
            <a:ext cx="5365530" cy="1202489"/>
          </a:xfrm>
          <a:prstGeom prst="rect">
            <a:avLst/>
          </a:prstGeom>
        </p:spPr>
        <p:txBody>
          <a:bodyPr vert="horz" lIns="96020" tIns="48010" rIns="96020" bIns="48010"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01" lvl="1" indent="0" defTabSz="720214" fontAlgn="auto">
              <a:lnSpc>
                <a:spcPct val="90000"/>
              </a:lnSpc>
              <a:spcBef>
                <a:spcPts val="0"/>
              </a:spcBef>
              <a:spcAft>
                <a:spcPts val="473"/>
              </a:spcAft>
              <a:buSzPct val="80000"/>
              <a:buNone/>
            </a:pPr>
            <a:r>
              <a:rPr lang="en-US" sz="1575" b="1" spc="-40" dirty="0">
                <a:solidFill>
                  <a:srgbClr val="FFFFFF">
                    <a:alpha val="99000"/>
                  </a:srgbClr>
                </a:solidFill>
                <a:latin typeface="Segoe UI"/>
                <a:cs typeface="Segoe UI" pitchFamily="34" charset="0"/>
              </a:rPr>
              <a:t>Create, Query, Delete</a:t>
            </a:r>
          </a:p>
          <a:p>
            <a:pPr marL="2501" lvl="1" indent="0" defTabSz="720214" fontAlgn="auto">
              <a:lnSpc>
                <a:spcPct val="90000"/>
              </a:lnSpc>
              <a:spcBef>
                <a:spcPts val="0"/>
              </a:spcBef>
              <a:spcAft>
                <a:spcPts val="473"/>
              </a:spcAft>
              <a:buSzPct val="80000"/>
              <a:buNone/>
            </a:pPr>
            <a:r>
              <a:rPr lang="en-US" sz="1575" spc="-40" dirty="0">
                <a:solidFill>
                  <a:srgbClr val="FFFFFF">
                    <a:alpha val="99000"/>
                  </a:srgbClr>
                </a:solidFill>
                <a:latin typeface="Segoe UI"/>
                <a:cs typeface="Segoe UI" pitchFamily="34" charset="0"/>
              </a:rPr>
              <a:t>Tables can have metadata</a:t>
            </a:r>
          </a:p>
        </p:txBody>
      </p:sp>
      <p:cxnSp>
        <p:nvCxnSpPr>
          <p:cNvPr id="22" name="Straight Connector 21"/>
          <p:cNvCxnSpPr/>
          <p:nvPr/>
        </p:nvCxnSpPr>
        <p:spPr>
          <a:xfrm>
            <a:off x="1" y="3260181"/>
            <a:ext cx="9601200"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73162" y="2216388"/>
            <a:ext cx="2913676" cy="775853"/>
            <a:chOff x="600683" y="1599366"/>
            <a:chExt cx="3698943" cy="984954"/>
          </a:xfrm>
        </p:grpSpPr>
        <p:sp>
          <p:nvSpPr>
            <p:cNvPr id="20" name="TextBox 19"/>
            <p:cNvSpPr txBox="1"/>
            <p:nvPr/>
          </p:nvSpPr>
          <p:spPr>
            <a:xfrm>
              <a:off x="1650019" y="1599366"/>
              <a:ext cx="2649607" cy="984954"/>
            </a:xfrm>
            <a:prstGeom prst="rect">
              <a:avLst/>
            </a:prstGeom>
            <a:noFill/>
          </p:spPr>
          <p:txBody>
            <a:bodyPr wrap="square" lIns="0" tIns="0" rIns="0" bIns="0" rtlCol="0">
              <a:spAutoFit/>
            </a:bodyPr>
            <a:lstStyle/>
            <a:p>
              <a:pPr defTabSz="960196" fontAlgn="auto">
                <a:spcBef>
                  <a:spcPts val="0"/>
                </a:spcBef>
                <a:spcAft>
                  <a:spcPts val="0"/>
                </a:spcAft>
              </a:pPr>
              <a:r>
                <a:rPr lang="en-US" sz="2521" spc="-79" dirty="0">
                  <a:solidFill>
                    <a:srgbClr val="FFFFFF">
                      <a:alpha val="99000"/>
                    </a:srgbClr>
                  </a:solidFill>
                  <a:latin typeface="Segoe UI" pitchFamily="34" charset="0"/>
                  <a:ea typeface="Segoe UI" pitchFamily="34" charset="0"/>
                  <a:cs typeface="Segoe UI" pitchFamily="34" charset="0"/>
                </a:rPr>
                <a:t>Not an RDBMS! </a:t>
              </a:r>
              <a:br>
                <a:rPr lang="en-US" sz="2521" spc="-79" dirty="0">
                  <a:solidFill>
                    <a:srgbClr val="FFFFFF">
                      <a:alpha val="99000"/>
                    </a:srgbClr>
                  </a:solidFill>
                  <a:latin typeface="Segoe UI" pitchFamily="34" charset="0"/>
                  <a:ea typeface="Segoe UI" pitchFamily="34" charset="0"/>
                  <a:cs typeface="Segoe UI" pitchFamily="34" charset="0"/>
                </a:rPr>
              </a:br>
              <a:r>
                <a:rPr lang="en-US" sz="2521" spc="-79" dirty="0">
                  <a:solidFill>
                    <a:srgbClr val="FFFFFF">
                      <a:alpha val="99000"/>
                    </a:srgbClr>
                  </a:solidFill>
                  <a:latin typeface="Segoe UI" pitchFamily="34" charset="0"/>
                  <a:ea typeface="Segoe UI" pitchFamily="34" charset="0"/>
                  <a:cs typeface="Segoe UI" pitchFamily="34" charset="0"/>
                </a:rPr>
                <a:t>Table</a:t>
              </a:r>
            </a:p>
          </p:txBody>
        </p:sp>
        <p:sp>
          <p:nvSpPr>
            <p:cNvPr id="23" name="Freeform 7"/>
            <p:cNvSpPr>
              <a:spLocks noEditPoints="1"/>
            </p:cNvSpPr>
            <p:nvPr/>
          </p:nvSpPr>
          <p:spPr bwMode="auto">
            <a:xfrm>
              <a:off x="600683" y="1754605"/>
              <a:ext cx="741734" cy="606008"/>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a:solidFill>
                  <a:srgbClr val="292929"/>
                </a:solidFill>
                <a:latin typeface="Segoe UI"/>
              </a:endParaRPr>
            </a:p>
          </p:txBody>
        </p:sp>
      </p:grpSp>
      <p:grpSp>
        <p:nvGrpSpPr>
          <p:cNvPr id="30" name="Group 29"/>
          <p:cNvGrpSpPr/>
          <p:nvPr/>
        </p:nvGrpSpPr>
        <p:grpSpPr>
          <a:xfrm>
            <a:off x="451810" y="4180886"/>
            <a:ext cx="2144419" cy="622861"/>
            <a:chOff x="573577" y="4093317"/>
            <a:chExt cx="2722363" cy="790728"/>
          </a:xfrm>
        </p:grpSpPr>
        <p:sp>
          <p:nvSpPr>
            <p:cNvPr id="17" name="TextBox 16"/>
            <p:cNvSpPr txBox="1"/>
            <p:nvPr/>
          </p:nvSpPr>
          <p:spPr>
            <a:xfrm>
              <a:off x="1650021" y="4292880"/>
              <a:ext cx="1645919" cy="393981"/>
            </a:xfrm>
            <a:prstGeom prst="rect">
              <a:avLst/>
            </a:prstGeom>
            <a:noFill/>
          </p:spPr>
          <p:txBody>
            <a:bodyPr wrap="square" lIns="0" tIns="0" rIns="0" bIns="0" rtlCol="0">
              <a:spAutoFit/>
            </a:bodyPr>
            <a:lstStyle/>
            <a:p>
              <a:pPr defTabSz="960196" fontAlgn="auto">
                <a:lnSpc>
                  <a:spcPct val="80000"/>
                </a:lnSpc>
                <a:spcBef>
                  <a:spcPts val="0"/>
                </a:spcBef>
                <a:spcAft>
                  <a:spcPts val="0"/>
                </a:spcAft>
              </a:pPr>
              <a:r>
                <a:rPr lang="en-US" sz="2521" spc="-79" dirty="0">
                  <a:solidFill>
                    <a:srgbClr val="FFFFFF">
                      <a:alpha val="99000"/>
                    </a:srgbClr>
                  </a:solidFill>
                  <a:latin typeface="Segoe UI" pitchFamily="34" charset="0"/>
                  <a:ea typeface="Segoe UI" pitchFamily="34" charset="0"/>
                  <a:cs typeface="Segoe UI" pitchFamily="34" charset="0"/>
                </a:rPr>
                <a:t>Entities</a:t>
              </a:r>
            </a:p>
          </p:txBody>
        </p:sp>
        <p:grpSp>
          <p:nvGrpSpPr>
            <p:cNvPr id="24" name="Group 23"/>
            <p:cNvGrpSpPr/>
            <p:nvPr/>
          </p:nvGrpSpPr>
          <p:grpSpPr>
            <a:xfrm>
              <a:off x="573577" y="4093317"/>
              <a:ext cx="873770" cy="790728"/>
              <a:chOff x="7871395" y="3393689"/>
              <a:chExt cx="2527474" cy="2287264"/>
            </a:xfrm>
            <a:solidFill>
              <a:schemeClr val="bg1"/>
            </a:solidFill>
          </p:grpSpPr>
          <p:sp>
            <p:nvSpPr>
              <p:cNvPr id="25" name="Freeform 73"/>
              <p:cNvSpPr>
                <a:spLocks noEditPoints="1"/>
              </p:cNvSpPr>
              <p:nvPr/>
            </p:nvSpPr>
            <p:spPr bwMode="black">
              <a:xfrm>
                <a:off x="7871395" y="3393689"/>
                <a:ext cx="2369328" cy="228726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p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26" name="Freeform 22"/>
              <p:cNvSpPr>
                <a:spLocks noEditPoints="1"/>
              </p:cNvSpPr>
              <p:nvPr/>
            </p:nvSpPr>
            <p:spPr bwMode="black">
              <a:xfrm>
                <a:off x="9773063" y="4262998"/>
                <a:ext cx="625806" cy="62564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27" name="Freeform 22"/>
              <p:cNvSpPr>
                <a:spLocks noEditPoints="1"/>
              </p:cNvSpPr>
              <p:nvPr/>
            </p:nvSpPr>
            <p:spPr bwMode="black">
              <a:xfrm>
                <a:off x="8489013" y="3713465"/>
                <a:ext cx="450706" cy="450588"/>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28" name="Freeform 22"/>
              <p:cNvSpPr>
                <a:spLocks noEditPoints="1"/>
              </p:cNvSpPr>
              <p:nvPr/>
            </p:nvSpPr>
            <p:spPr bwMode="black">
              <a:xfrm rot="21328346">
                <a:off x="8456924" y="5106580"/>
                <a:ext cx="431892" cy="43177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2"/>
              </a:solidFill>
              <a:ln>
                <a:noFill/>
              </a:ln>
              <a:extLst/>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grpSp>
    </p:spTree>
    <p:extLst>
      <p:ext uri="{BB962C8B-B14F-4D97-AF65-F5344CB8AC3E}">
        <p14:creationId xmlns:p14="http://schemas.microsoft.com/office/powerpoint/2010/main" val="11494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4260862" y="1137881"/>
            <a:ext cx="4382469" cy="2937328"/>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64830" tIns="32415" rIns="64830" bIns="32415" numCol="1" anchor="t" anchorCtr="0" compatLnSpc="1">
            <a:prstTxWarp prst="textNoShape">
              <a:avLst/>
            </a:prstTxWarp>
          </a:bodyPr>
          <a:lstStyle/>
          <a:p>
            <a:pPr defTabSz="720214" fontAlgn="auto">
              <a:spcBef>
                <a:spcPts val="0"/>
              </a:spcBef>
              <a:spcAft>
                <a:spcPts val="0"/>
              </a:spcAft>
            </a:pPr>
            <a:endParaRPr lang="en-US" sz="1260" dirty="0">
              <a:solidFill>
                <a:srgbClr val="5F5F5F"/>
              </a:solidFill>
              <a:latin typeface="Segoe UI"/>
            </a:endParaRPr>
          </a:p>
        </p:txBody>
      </p:sp>
      <p:sp>
        <p:nvSpPr>
          <p:cNvPr id="4" name="Title 3"/>
          <p:cNvSpPr>
            <a:spLocks noGrp="1"/>
          </p:cNvSpPr>
          <p:nvPr>
            <p:ph type="title"/>
          </p:nvPr>
        </p:nvSpPr>
        <p:spPr/>
        <p:txBody>
          <a:bodyPr/>
          <a:lstStyle/>
          <a:p>
            <a:r>
              <a:rPr lang="en-NZ" smtClean="0"/>
              <a:t>No Fixed Schema</a:t>
            </a:r>
            <a:endParaRPr lang="en-NZ" dirty="0"/>
          </a:p>
        </p:txBody>
      </p:sp>
      <p:graphicFrame>
        <p:nvGraphicFramePr>
          <p:cNvPr id="12" name="Table 11"/>
          <p:cNvGraphicFramePr>
            <a:graphicFrameLocks noGrp="1"/>
          </p:cNvGraphicFramePr>
          <p:nvPr>
            <p:extLst/>
          </p:nvPr>
        </p:nvGraphicFramePr>
        <p:xfrm>
          <a:off x="929960" y="2816027"/>
          <a:ext cx="5514260" cy="2454537"/>
        </p:xfrm>
        <a:graphic>
          <a:graphicData uri="http://schemas.openxmlformats.org/drawingml/2006/table">
            <a:tbl>
              <a:tblPr firstRow="1" bandRow="1">
                <a:tableStyleId>{7DF18680-E054-41AD-8BC1-D1AEF772440D}</a:tableStyleId>
              </a:tblPr>
              <a:tblGrid>
                <a:gridCol w="1558529"/>
                <a:gridCol w="1558529"/>
                <a:gridCol w="1184562"/>
                <a:gridCol w="1212640"/>
              </a:tblGrid>
              <a:tr h="505347">
                <a:tc>
                  <a:txBody>
                    <a:bodyPr/>
                    <a:lstStyle/>
                    <a:p>
                      <a:endParaRPr lang="en-NZ" sz="1300" b="1" dirty="0">
                        <a:solidFill>
                          <a:schemeClr val="lt1">
                            <a:alpha val="99000"/>
                          </a:schemeClr>
                        </a:solidFill>
                      </a:endParaRPr>
                    </a:p>
                  </a:txBody>
                  <a:tcPr marL="144056" marR="144056" marT="72028" marB="72028"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300" b="1" cap="all" baseline="0" dirty="0" smtClean="0">
                          <a:solidFill>
                            <a:schemeClr val="lt1">
                              <a:alpha val="99000"/>
                            </a:schemeClr>
                          </a:solidFill>
                        </a:rPr>
                        <a:t>FIRST</a:t>
                      </a:r>
                      <a:endParaRPr lang="en-NZ" sz="1300" b="1" cap="all" baseline="0" dirty="0">
                        <a:solidFill>
                          <a:schemeClr val="lt1">
                            <a:alpha val="99000"/>
                          </a:schemeClr>
                        </a:solidFill>
                      </a:endParaRPr>
                    </a:p>
                  </a:txBody>
                  <a:tcPr marL="144056" marR="144056" marT="72028" marB="72028"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300" b="1" cap="all" baseline="0" dirty="0" smtClean="0">
                          <a:solidFill>
                            <a:schemeClr val="lt1">
                              <a:alpha val="99000"/>
                            </a:schemeClr>
                          </a:solidFill>
                        </a:rPr>
                        <a:t>LAST</a:t>
                      </a:r>
                      <a:endParaRPr lang="en-NZ" sz="1300" b="1" cap="all" baseline="0" dirty="0">
                        <a:solidFill>
                          <a:schemeClr val="lt1">
                            <a:alpha val="99000"/>
                          </a:schemeClr>
                        </a:solidFill>
                      </a:endParaRPr>
                    </a:p>
                  </a:txBody>
                  <a:tcPr marL="144056" marR="144056" marT="72028" marB="72028" anchor="ctr">
                    <a:lnB w="12700" cap="flat" cmpd="sng" algn="ctr">
                      <a:noFill/>
                      <a:prstDash val="solid"/>
                      <a:round/>
                      <a:headEnd type="none" w="med" len="med"/>
                      <a:tailEnd type="none" w="med" len="med"/>
                    </a:lnB>
                    <a:solidFill>
                      <a:srgbClr val="92D050"/>
                    </a:solidFill>
                  </a:tcPr>
                </a:tc>
                <a:tc>
                  <a:txBody>
                    <a:bodyPr/>
                    <a:lstStyle/>
                    <a:p>
                      <a:r>
                        <a:rPr lang="en-NZ" sz="1300" b="1" cap="all" baseline="0" dirty="0" smtClean="0">
                          <a:solidFill>
                            <a:schemeClr val="lt1">
                              <a:alpha val="99000"/>
                            </a:schemeClr>
                          </a:solidFill>
                        </a:rPr>
                        <a:t>BIRTHDATE</a:t>
                      </a:r>
                      <a:endParaRPr lang="en-NZ" sz="1300" b="1" cap="all" baseline="0" dirty="0">
                        <a:solidFill>
                          <a:schemeClr val="lt1">
                            <a:alpha val="99000"/>
                          </a:schemeClr>
                        </a:solidFill>
                      </a:endParaRPr>
                    </a:p>
                  </a:txBody>
                  <a:tcPr marL="144056" marR="144056" marT="72028" marB="72028" anchor="ctr">
                    <a:lnB w="12700" cap="flat" cmpd="sng" algn="ctr">
                      <a:noFill/>
                      <a:prstDash val="solid"/>
                      <a:round/>
                      <a:headEnd type="none" w="med" len="med"/>
                      <a:tailEnd type="none" w="med" len="med"/>
                    </a:lnB>
                    <a:solidFill>
                      <a:srgbClr val="92D050"/>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Wade</a:t>
                      </a:r>
                    </a:p>
                  </a:txBody>
                  <a:tcPr marL="144056" marR="144056" marT="72028" marB="72028"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Wegner</a:t>
                      </a:r>
                    </a:p>
                  </a:txBody>
                  <a:tcPr marL="144056" marR="144056" marT="72028" marB="72028"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2/2/1981</a:t>
                      </a:r>
                      <a:endParaRPr lang="en-US" sz="1200" kern="1200" dirty="0">
                        <a:solidFill>
                          <a:schemeClr val="tx2">
                            <a:lumMod val="75000"/>
                            <a:alpha val="99000"/>
                          </a:schemeClr>
                        </a:solidFill>
                        <a:latin typeface="+mn-lt"/>
                        <a:ea typeface="+mn-ea"/>
                        <a:cs typeface="+mn-cs"/>
                      </a:endParaRPr>
                    </a:p>
                  </a:txBody>
                  <a:tcPr marL="96012" marR="96012" marT="36014" marB="36014" anchor="ctr">
                    <a:lnT w="12700" cap="flat" cmpd="sng" algn="ctr">
                      <a:noFill/>
                      <a:prstDash val="solid"/>
                      <a:round/>
                      <a:headEnd type="none" w="med" len="med"/>
                      <a:tailEnd type="none" w="med" len="med"/>
                    </a:lnT>
                    <a:solidFill>
                      <a:schemeClr val="bg1">
                        <a:lumMod val="95000"/>
                      </a:schemeClr>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Nathan</a:t>
                      </a:r>
                    </a:p>
                  </a:txBody>
                  <a:tcPr marL="144056" marR="144056" marT="72028" marB="72028" anchor="ctr">
                    <a:lnL w="12700" cmpd="sng">
                      <a:noFill/>
                    </a:lnL>
                    <a:solidFill>
                      <a:schemeClr val="bg1">
                        <a:lumMod val="95000"/>
                      </a:schemeClr>
                    </a:solidFill>
                  </a:tcPr>
                </a:tc>
                <a:tc>
                  <a:txBody>
                    <a:bodyPr/>
                    <a:lstStyle/>
                    <a:p>
                      <a:pPr marL="0" algn="l" defTabSz="914325" rtl="0" eaLnBrk="1" latinLnBrk="0" hangingPunct="1"/>
                      <a:r>
                        <a:rPr lang="en-US" sz="1200" kern="1200" dirty="0" smtClean="0">
                          <a:solidFill>
                            <a:schemeClr val="tx2">
                              <a:lumMod val="75000"/>
                              <a:alpha val="99000"/>
                            </a:schemeClr>
                          </a:solidFill>
                          <a:latin typeface="+mn-lt"/>
                          <a:ea typeface="+mn-ea"/>
                          <a:cs typeface="+mn-cs"/>
                        </a:rPr>
                        <a:t>Totten</a:t>
                      </a:r>
                      <a:endParaRPr lang="en-US" sz="1200" kern="1200" dirty="0">
                        <a:solidFill>
                          <a:schemeClr val="tx2">
                            <a:lumMod val="75000"/>
                            <a:alpha val="99000"/>
                          </a:schemeClr>
                        </a:solidFill>
                        <a:latin typeface="+mn-lt"/>
                        <a:ea typeface="+mn-ea"/>
                        <a:cs typeface="+mn-cs"/>
                      </a:endParaRPr>
                    </a:p>
                  </a:txBody>
                  <a:tcPr marL="144056" marR="144056" marT="72028" marB="72028" anchor="ctr">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3/15/1965</a:t>
                      </a:r>
                      <a:endParaRPr lang="en-US" sz="1200" kern="1200" dirty="0">
                        <a:solidFill>
                          <a:schemeClr val="tx2">
                            <a:lumMod val="75000"/>
                            <a:alpha val="99000"/>
                          </a:schemeClr>
                        </a:solidFill>
                        <a:latin typeface="+mn-lt"/>
                        <a:ea typeface="+mn-ea"/>
                        <a:cs typeface="+mn-cs"/>
                      </a:endParaRPr>
                    </a:p>
                  </a:txBody>
                  <a:tcPr marL="96012" marR="96012" marT="36014" marB="36014" anchor="ctr">
                    <a:solidFill>
                      <a:schemeClr val="bg1">
                        <a:lumMod val="95000"/>
                      </a:schemeClr>
                    </a:solidFill>
                  </a:tcPr>
                </a:tc>
              </a:tr>
              <a:tr h="649730">
                <a:tc>
                  <a:txBody>
                    <a:bodyPr/>
                    <a:lstStyle/>
                    <a:p>
                      <a:pPr algn="r"/>
                      <a:endParaRPr lang="en-NZ" sz="1900" dirty="0">
                        <a:solidFill>
                          <a:schemeClr val="tx1">
                            <a:lumMod val="50000"/>
                            <a:lumOff val="50000"/>
                            <a:alpha val="99000"/>
                          </a:schemeClr>
                        </a:solidFill>
                        <a:latin typeface="Segoe UI Light" pitchFamily="34" charset="0"/>
                      </a:endParaRPr>
                    </a:p>
                  </a:txBody>
                  <a:tcPr marL="144056" marR="144056" marT="72028" marB="72028"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kern="1200" dirty="0" smtClean="0">
                          <a:solidFill>
                            <a:schemeClr val="tx2">
                              <a:lumMod val="75000"/>
                              <a:alpha val="99000"/>
                            </a:schemeClr>
                          </a:solidFill>
                          <a:latin typeface="+mn-lt"/>
                          <a:ea typeface="+mn-ea"/>
                          <a:cs typeface="+mn-cs"/>
                        </a:rPr>
                        <a:t>Nick</a:t>
                      </a:r>
                      <a:endParaRPr lang="en-US" sz="1200" kern="1200" dirty="0">
                        <a:solidFill>
                          <a:schemeClr val="tx2">
                            <a:lumMod val="75000"/>
                            <a:alpha val="99000"/>
                          </a:schemeClr>
                        </a:solidFill>
                        <a:latin typeface="+mn-lt"/>
                        <a:ea typeface="+mn-ea"/>
                        <a:cs typeface="+mn-cs"/>
                      </a:endParaRPr>
                    </a:p>
                  </a:txBody>
                  <a:tcPr marL="144056" marR="144056" marT="36014" marB="36014" anchor="ctr">
                    <a:lnL w="12700" cmpd="sng">
                      <a:noFill/>
                    </a:lnL>
                    <a:solidFill>
                      <a:schemeClr val="bg1">
                        <a:lumMod val="95000"/>
                      </a:schemeClr>
                    </a:solidFill>
                  </a:tcPr>
                </a:tc>
                <a:tc>
                  <a:txBody>
                    <a:bodyPr/>
                    <a:lstStyle/>
                    <a:p>
                      <a:r>
                        <a:rPr lang="en-US" sz="1200" kern="1200" dirty="0" smtClean="0">
                          <a:solidFill>
                            <a:schemeClr val="tx2">
                              <a:lumMod val="75000"/>
                              <a:alpha val="99000"/>
                            </a:schemeClr>
                          </a:solidFill>
                          <a:latin typeface="+mn-lt"/>
                          <a:ea typeface="+mn-ea"/>
                          <a:cs typeface="+mn-cs"/>
                        </a:rPr>
                        <a:t>Harris</a:t>
                      </a:r>
                      <a:endParaRPr lang="en-US" sz="1200" kern="1200" dirty="0">
                        <a:solidFill>
                          <a:schemeClr val="tx2">
                            <a:lumMod val="75000"/>
                            <a:alpha val="99000"/>
                          </a:schemeClr>
                        </a:solidFill>
                        <a:latin typeface="+mn-lt"/>
                        <a:ea typeface="+mn-ea"/>
                        <a:cs typeface="+mn-cs"/>
                      </a:endParaRPr>
                    </a:p>
                  </a:txBody>
                  <a:tcPr marL="144056" marR="144056" marT="36014" marB="36014" anchor="ctr">
                    <a:solidFill>
                      <a:schemeClr val="bg1">
                        <a:lumMod val="95000"/>
                      </a:schemeClr>
                    </a:solidFill>
                  </a:tcPr>
                </a:tc>
                <a:tc>
                  <a:txBody>
                    <a:bodyPr/>
                    <a:lstStyle/>
                    <a:p>
                      <a:pPr marL="0" algn="l" defTabSz="914363" rtl="0" eaLnBrk="1" latinLnBrk="0" hangingPunct="1"/>
                      <a:r>
                        <a:rPr lang="en-US" sz="1200" kern="1200" dirty="0" smtClean="0">
                          <a:solidFill>
                            <a:schemeClr val="tx2">
                              <a:lumMod val="75000"/>
                              <a:alpha val="99000"/>
                            </a:schemeClr>
                          </a:solidFill>
                          <a:latin typeface="+mn-lt"/>
                          <a:ea typeface="+mn-ea"/>
                          <a:cs typeface="+mn-cs"/>
                        </a:rPr>
                        <a:t>May 1, 1976</a:t>
                      </a:r>
                      <a:endParaRPr lang="en-US" sz="1200" kern="1200" dirty="0">
                        <a:solidFill>
                          <a:schemeClr val="tx2">
                            <a:lumMod val="75000"/>
                            <a:alpha val="99000"/>
                          </a:schemeClr>
                        </a:solidFill>
                        <a:latin typeface="+mn-lt"/>
                        <a:ea typeface="+mn-ea"/>
                        <a:cs typeface="+mn-cs"/>
                      </a:endParaRPr>
                    </a:p>
                  </a:txBody>
                  <a:tcPr marL="96012" marR="96012" marT="36014" marB="36014" anchor="ctr">
                    <a:solidFill>
                      <a:schemeClr val="bg1">
                        <a:lumMod val="95000"/>
                      </a:schemeClr>
                    </a:solidFill>
                  </a:tcPr>
                </a:tc>
              </a:tr>
            </a:tbl>
          </a:graphicData>
        </a:graphic>
      </p:graphicFrame>
      <p:sp>
        <p:nvSpPr>
          <p:cNvPr id="17" name="Oval 16"/>
          <p:cNvSpPr/>
          <p:nvPr/>
        </p:nvSpPr>
        <p:spPr>
          <a:xfrm>
            <a:off x="5220301" y="4615338"/>
            <a:ext cx="971021" cy="667917"/>
          </a:xfrm>
          <a:prstGeom prst="ellipse">
            <a:avLst/>
          </a:prstGeom>
          <a:noFill/>
          <a:ln>
            <a:solidFill>
              <a:schemeClr val="accent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21" tIns="36012" rIns="72021" bIns="36012" rtlCol="0" anchor="ctr"/>
          <a:lstStyle/>
          <a:p>
            <a:pPr algn="ctr" defTabSz="720214" fontAlgn="auto">
              <a:spcBef>
                <a:spcPts val="0"/>
              </a:spcBef>
              <a:spcAft>
                <a:spcPts val="0"/>
              </a:spcAft>
            </a:pPr>
            <a:endParaRPr lang="en-US" sz="1497" dirty="0">
              <a:solidFill>
                <a:srgbClr val="FFFFFF"/>
              </a:solidFill>
            </a:endParaRPr>
          </a:p>
        </p:txBody>
      </p:sp>
      <p:sp>
        <p:nvSpPr>
          <p:cNvPr id="18" name="Rectangle 17"/>
          <p:cNvSpPr/>
          <p:nvPr/>
        </p:nvSpPr>
        <p:spPr>
          <a:xfrm>
            <a:off x="6443110" y="2816027"/>
            <a:ext cx="1439366" cy="511447"/>
          </a:xfrm>
          <a:prstGeom prst="rect">
            <a:avLst/>
          </a:prstGeom>
          <a:solidFill>
            <a:srgbClr val="92D050"/>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49" tIns="36012" rIns="72021" bIns="36012" rtlCol="0" anchor="ctr" anchorCtr="0"/>
          <a:lstStyle/>
          <a:p>
            <a:pPr defTabSz="720214" fontAlgn="auto">
              <a:spcBef>
                <a:spcPts val="0"/>
              </a:spcBef>
              <a:spcAft>
                <a:spcPts val="0"/>
              </a:spcAft>
            </a:pPr>
            <a:r>
              <a:rPr lang="en-NZ" sz="1260" b="1" cap="all" dirty="0">
                <a:solidFill>
                  <a:srgbClr val="FFFFFF">
                    <a:alpha val="99000"/>
                  </a:srgbClr>
                </a:solidFill>
              </a:rPr>
              <a:t>FAV SPORT</a:t>
            </a:r>
            <a:endParaRPr lang="en-US" sz="1497" b="1" dirty="0">
              <a:solidFill>
                <a:srgbClr val="FFFFFF">
                  <a:alpha val="99000"/>
                </a:srgbClr>
              </a:solidFill>
            </a:endParaRPr>
          </a:p>
        </p:txBody>
      </p:sp>
      <p:sp>
        <p:nvSpPr>
          <p:cNvPr id="19" name="Rectangle 18"/>
          <p:cNvSpPr/>
          <p:nvPr/>
        </p:nvSpPr>
        <p:spPr>
          <a:xfrm>
            <a:off x="6441233" y="3971527"/>
            <a:ext cx="1440555" cy="649383"/>
          </a:xfrm>
          <a:prstGeom prst="rect">
            <a:avLst/>
          </a:prstGeom>
          <a:solidFill>
            <a:schemeClr val="bg1">
              <a:lumMod val="9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44049" tIns="36012" rIns="72021" bIns="36012" rtlCol="0" anchor="ctr" anchorCtr="0"/>
          <a:lstStyle/>
          <a:p>
            <a:pPr defTabSz="720214" fontAlgn="auto">
              <a:spcBef>
                <a:spcPts val="0"/>
              </a:spcBef>
              <a:spcAft>
                <a:spcPts val="0"/>
              </a:spcAft>
            </a:pPr>
            <a:r>
              <a:rPr lang="en-US" sz="1182" dirty="0">
                <a:solidFill>
                  <a:srgbClr val="0071BC">
                    <a:lumMod val="75000"/>
                    <a:alpha val="99000"/>
                  </a:srgbClr>
                </a:solidFill>
              </a:rPr>
              <a:t>Canoeing</a:t>
            </a:r>
          </a:p>
        </p:txBody>
      </p:sp>
      <p:grpSp>
        <p:nvGrpSpPr>
          <p:cNvPr id="10" name="Group 9"/>
          <p:cNvGrpSpPr/>
          <p:nvPr/>
        </p:nvGrpSpPr>
        <p:grpSpPr>
          <a:xfrm>
            <a:off x="1773817" y="3402311"/>
            <a:ext cx="534573" cy="540384"/>
            <a:chOff x="2251879" y="3104907"/>
            <a:chExt cx="678646" cy="686022"/>
          </a:xfrm>
        </p:grpSpPr>
        <p:sp>
          <p:nvSpPr>
            <p:cNvPr id="25" name="Freeform 74"/>
            <p:cNvSpPr>
              <a:spLocks/>
            </p:cNvSpPr>
            <p:nvPr/>
          </p:nvSpPr>
          <p:spPr bwMode="auto">
            <a:xfrm>
              <a:off x="2251879" y="3336040"/>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26" name="Freeform 75"/>
            <p:cNvSpPr>
              <a:spLocks/>
            </p:cNvSpPr>
            <p:nvPr/>
          </p:nvSpPr>
          <p:spPr bwMode="auto">
            <a:xfrm>
              <a:off x="2726440" y="3336040"/>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27" name="Freeform 76"/>
            <p:cNvSpPr>
              <a:spLocks/>
            </p:cNvSpPr>
            <p:nvPr/>
          </p:nvSpPr>
          <p:spPr bwMode="auto">
            <a:xfrm>
              <a:off x="2389576" y="3353251"/>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1"/>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28" name="Oval 77"/>
            <p:cNvSpPr>
              <a:spLocks noChangeArrowheads="1"/>
            </p:cNvSpPr>
            <p:nvPr/>
          </p:nvSpPr>
          <p:spPr bwMode="auto">
            <a:xfrm>
              <a:off x="2460882" y="3104907"/>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grpSp>
        <p:nvGrpSpPr>
          <p:cNvPr id="8" name="Group 7"/>
          <p:cNvGrpSpPr/>
          <p:nvPr/>
        </p:nvGrpSpPr>
        <p:grpSpPr>
          <a:xfrm>
            <a:off x="1773817" y="4026806"/>
            <a:ext cx="534573" cy="540384"/>
            <a:chOff x="2251879" y="3897711"/>
            <a:chExt cx="678646" cy="686022"/>
          </a:xfrm>
        </p:grpSpPr>
        <p:sp>
          <p:nvSpPr>
            <p:cNvPr id="30" name="Freeform 74"/>
            <p:cNvSpPr>
              <a:spLocks/>
            </p:cNvSpPr>
            <p:nvPr/>
          </p:nvSpPr>
          <p:spPr bwMode="auto">
            <a:xfrm>
              <a:off x="2251879" y="4128844"/>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1" name="Freeform 75"/>
            <p:cNvSpPr>
              <a:spLocks/>
            </p:cNvSpPr>
            <p:nvPr/>
          </p:nvSpPr>
          <p:spPr bwMode="auto">
            <a:xfrm>
              <a:off x="2726440" y="4128844"/>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2" name="Freeform 76"/>
            <p:cNvSpPr>
              <a:spLocks/>
            </p:cNvSpPr>
            <p:nvPr/>
          </p:nvSpPr>
          <p:spPr bwMode="auto">
            <a:xfrm>
              <a:off x="2389576" y="4146055"/>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2"/>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33" name="Oval 77"/>
            <p:cNvSpPr>
              <a:spLocks noChangeArrowheads="1"/>
            </p:cNvSpPr>
            <p:nvPr/>
          </p:nvSpPr>
          <p:spPr bwMode="auto">
            <a:xfrm>
              <a:off x="2460882" y="3897711"/>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grpSp>
        <p:nvGrpSpPr>
          <p:cNvPr id="7" name="Group 6"/>
          <p:cNvGrpSpPr/>
          <p:nvPr/>
        </p:nvGrpSpPr>
        <p:grpSpPr>
          <a:xfrm>
            <a:off x="1773817" y="4651302"/>
            <a:ext cx="534573" cy="540384"/>
            <a:chOff x="2251879" y="4690515"/>
            <a:chExt cx="678646" cy="686022"/>
          </a:xfrm>
        </p:grpSpPr>
        <p:sp>
          <p:nvSpPr>
            <p:cNvPr id="35" name="Freeform 74"/>
            <p:cNvSpPr>
              <a:spLocks/>
            </p:cNvSpPr>
            <p:nvPr/>
          </p:nvSpPr>
          <p:spPr bwMode="auto">
            <a:xfrm>
              <a:off x="2251879" y="4921648"/>
              <a:ext cx="201627" cy="314734"/>
            </a:xfrm>
            <a:custGeom>
              <a:avLst/>
              <a:gdLst>
                <a:gd name="T0" fmla="*/ 35 w 35"/>
                <a:gd name="T1" fmla="*/ 0 h 54"/>
                <a:gd name="T2" fmla="*/ 35 w 35"/>
                <a:gd name="T3" fmla="*/ 0 h 54"/>
                <a:gd name="T4" fmla="*/ 9 w 35"/>
                <a:gd name="T5" fmla="*/ 26 h 54"/>
                <a:gd name="T6" fmla="*/ 18 w 35"/>
                <a:gd name="T7" fmla="*/ 53 h 54"/>
                <a:gd name="T8" fmla="*/ 18 w 35"/>
                <a:gd name="T9" fmla="*/ 34 h 54"/>
                <a:gd name="T10" fmla="*/ 35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35" y="0"/>
                  </a:moveTo>
                  <a:cubicBezTo>
                    <a:pt x="35" y="0"/>
                    <a:pt x="35" y="0"/>
                    <a:pt x="35" y="0"/>
                  </a:cubicBezTo>
                  <a:cubicBezTo>
                    <a:pt x="29" y="2"/>
                    <a:pt x="17" y="7"/>
                    <a:pt x="9" y="26"/>
                  </a:cubicBezTo>
                  <a:cubicBezTo>
                    <a:pt x="0" y="44"/>
                    <a:pt x="10" y="54"/>
                    <a:pt x="18" y="53"/>
                  </a:cubicBezTo>
                  <a:cubicBezTo>
                    <a:pt x="18" y="34"/>
                    <a:pt x="18" y="34"/>
                    <a:pt x="18" y="34"/>
                  </a:cubicBezTo>
                  <a:cubicBezTo>
                    <a:pt x="18" y="20"/>
                    <a:pt x="25" y="7"/>
                    <a:pt x="35"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6" name="Freeform 75"/>
            <p:cNvSpPr>
              <a:spLocks/>
            </p:cNvSpPr>
            <p:nvPr/>
          </p:nvSpPr>
          <p:spPr bwMode="auto">
            <a:xfrm>
              <a:off x="2726440" y="4921648"/>
              <a:ext cx="204085" cy="314734"/>
            </a:xfrm>
            <a:custGeom>
              <a:avLst/>
              <a:gdLst>
                <a:gd name="T0" fmla="*/ 0 w 35"/>
                <a:gd name="T1" fmla="*/ 0 h 54"/>
                <a:gd name="T2" fmla="*/ 0 w 35"/>
                <a:gd name="T3" fmla="*/ 0 h 54"/>
                <a:gd name="T4" fmla="*/ 26 w 35"/>
                <a:gd name="T5" fmla="*/ 26 h 54"/>
                <a:gd name="T6" fmla="*/ 17 w 35"/>
                <a:gd name="T7" fmla="*/ 53 h 54"/>
                <a:gd name="T8" fmla="*/ 17 w 35"/>
                <a:gd name="T9" fmla="*/ 34 h 54"/>
                <a:gd name="T10" fmla="*/ 0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0" y="0"/>
                  </a:moveTo>
                  <a:cubicBezTo>
                    <a:pt x="0" y="0"/>
                    <a:pt x="0" y="0"/>
                    <a:pt x="0" y="0"/>
                  </a:cubicBezTo>
                  <a:cubicBezTo>
                    <a:pt x="6" y="2"/>
                    <a:pt x="18" y="7"/>
                    <a:pt x="26" y="26"/>
                  </a:cubicBezTo>
                  <a:cubicBezTo>
                    <a:pt x="35" y="44"/>
                    <a:pt x="25" y="54"/>
                    <a:pt x="17" y="53"/>
                  </a:cubicBezTo>
                  <a:cubicBezTo>
                    <a:pt x="17" y="34"/>
                    <a:pt x="17" y="34"/>
                    <a:pt x="17" y="34"/>
                  </a:cubicBezTo>
                  <a:cubicBezTo>
                    <a:pt x="17" y="20"/>
                    <a:pt x="10" y="7"/>
                    <a:pt x="0" y="0"/>
                  </a:cubicBezTo>
                  <a:close/>
                </a:path>
              </a:pathLst>
            </a:cu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sp>
          <p:nvSpPr>
            <p:cNvPr id="37" name="Freeform 76"/>
            <p:cNvSpPr>
              <a:spLocks/>
            </p:cNvSpPr>
            <p:nvPr/>
          </p:nvSpPr>
          <p:spPr bwMode="auto">
            <a:xfrm>
              <a:off x="2389576" y="4938859"/>
              <a:ext cx="400795" cy="437678"/>
            </a:xfrm>
            <a:custGeom>
              <a:avLst/>
              <a:gdLst>
                <a:gd name="T0" fmla="*/ 69 w 69"/>
                <a:gd name="T1" fmla="*/ 29 h 75"/>
                <a:gd name="T2" fmla="*/ 58 w 69"/>
                <a:gd name="T3" fmla="*/ 0 h 75"/>
                <a:gd name="T4" fmla="*/ 35 w 69"/>
                <a:gd name="T5" fmla="*/ 10 h 75"/>
                <a:gd name="T6" fmla="*/ 13 w 69"/>
                <a:gd name="T7" fmla="*/ 0 h 75"/>
                <a:gd name="T8" fmla="*/ 0 w 69"/>
                <a:gd name="T9" fmla="*/ 29 h 75"/>
                <a:gd name="T10" fmla="*/ 0 w 69"/>
                <a:gd name="T11" fmla="*/ 59 h 75"/>
                <a:gd name="T12" fmla="*/ 14 w 69"/>
                <a:gd name="T13" fmla="*/ 75 h 75"/>
                <a:gd name="T14" fmla="*/ 57 w 69"/>
                <a:gd name="T15" fmla="*/ 75 h 75"/>
                <a:gd name="T16" fmla="*/ 57 w 69"/>
                <a:gd name="T17" fmla="*/ 75 h 75"/>
                <a:gd name="T18" fmla="*/ 69 w 69"/>
                <a:gd name="T19" fmla="*/ 37 h 75"/>
                <a:gd name="T20" fmla="*/ 69 w 69"/>
                <a:gd name="T21" fmla="*/ 29 h 75"/>
                <a:gd name="T22" fmla="*/ 69 w 69"/>
                <a:gd name="T23"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75">
                  <a:moveTo>
                    <a:pt x="69" y="29"/>
                  </a:moveTo>
                  <a:cubicBezTo>
                    <a:pt x="69" y="18"/>
                    <a:pt x="65" y="7"/>
                    <a:pt x="58" y="0"/>
                  </a:cubicBezTo>
                  <a:cubicBezTo>
                    <a:pt x="52" y="6"/>
                    <a:pt x="44" y="10"/>
                    <a:pt x="35" y="10"/>
                  </a:cubicBezTo>
                  <a:cubicBezTo>
                    <a:pt x="26" y="10"/>
                    <a:pt x="18" y="6"/>
                    <a:pt x="13" y="0"/>
                  </a:cubicBezTo>
                  <a:cubicBezTo>
                    <a:pt x="5" y="7"/>
                    <a:pt x="0" y="18"/>
                    <a:pt x="0" y="29"/>
                  </a:cubicBezTo>
                  <a:cubicBezTo>
                    <a:pt x="0" y="59"/>
                    <a:pt x="0" y="59"/>
                    <a:pt x="0" y="59"/>
                  </a:cubicBezTo>
                  <a:cubicBezTo>
                    <a:pt x="0" y="68"/>
                    <a:pt x="7" y="75"/>
                    <a:pt x="14" y="75"/>
                  </a:cubicBezTo>
                  <a:cubicBezTo>
                    <a:pt x="57" y="75"/>
                    <a:pt x="57" y="75"/>
                    <a:pt x="57" y="75"/>
                  </a:cubicBezTo>
                  <a:cubicBezTo>
                    <a:pt x="57" y="75"/>
                    <a:pt x="57" y="75"/>
                    <a:pt x="57" y="75"/>
                  </a:cubicBezTo>
                  <a:cubicBezTo>
                    <a:pt x="64" y="75"/>
                    <a:pt x="69" y="71"/>
                    <a:pt x="69" y="37"/>
                  </a:cubicBezTo>
                  <a:cubicBezTo>
                    <a:pt x="69" y="29"/>
                    <a:pt x="69" y="29"/>
                    <a:pt x="69" y="29"/>
                  </a:cubicBezTo>
                  <a:cubicBezTo>
                    <a:pt x="69" y="29"/>
                    <a:pt x="69" y="29"/>
                    <a:pt x="69" y="29"/>
                  </a:cubicBezTo>
                  <a:close/>
                </a:path>
              </a:pathLst>
            </a:custGeom>
            <a:solidFill>
              <a:schemeClr val="accent5"/>
            </a:solidFill>
            <a:ln>
              <a:noFill/>
            </a:ln>
            <a:extLst/>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497">
                <a:solidFill>
                  <a:srgbClr val="5F5F5F"/>
                </a:solidFill>
                <a:latin typeface="Segoe UI"/>
              </a:endParaRPr>
            </a:p>
          </p:txBody>
        </p:sp>
        <p:sp>
          <p:nvSpPr>
            <p:cNvPr id="38" name="Oval 77"/>
            <p:cNvSpPr>
              <a:spLocks noChangeArrowheads="1"/>
            </p:cNvSpPr>
            <p:nvPr/>
          </p:nvSpPr>
          <p:spPr bwMode="auto">
            <a:xfrm>
              <a:off x="2460882" y="4690515"/>
              <a:ext cx="265558" cy="265557"/>
            </a:xfrm>
            <a:prstGeom prst="ellipse">
              <a:avLst/>
            </a:prstGeom>
            <a:solidFill>
              <a:srgbClr val="595959"/>
            </a:solidFill>
            <a:ln>
              <a:noFill/>
            </a:ln>
            <a:extLst/>
          </p:spPr>
          <p:txBody>
            <a:bodyPr vert="horz" wrap="square" lIns="64832" tIns="32416" rIns="64832" bIns="32416" numCol="1" anchor="t" anchorCtr="0" compatLnSpc="1">
              <a:prstTxWarp prst="textNoShape">
                <a:avLst/>
              </a:prstTxWarp>
            </a:bodyPr>
            <a:lstStyle/>
            <a:p>
              <a:pPr defTabSz="720214" fontAlgn="auto">
                <a:spcBef>
                  <a:spcPts val="0"/>
                </a:spcBef>
                <a:spcAft>
                  <a:spcPts val="0"/>
                </a:spcAft>
              </a:pPr>
              <a:endParaRPr lang="en-US" sz="1260">
                <a:solidFill>
                  <a:srgbClr val="5F5F5F"/>
                </a:solidFill>
                <a:latin typeface="Segoe UI"/>
              </a:endParaRPr>
            </a:p>
          </p:txBody>
        </p:sp>
      </p:grpSp>
    </p:spTree>
    <p:extLst>
      <p:ext uri="{BB962C8B-B14F-4D97-AF65-F5344CB8AC3E}">
        <p14:creationId xmlns:p14="http://schemas.microsoft.com/office/powerpoint/2010/main" val="175559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a:t>
            </a:r>
            <a:endParaRPr lang="en-US" dirty="0"/>
          </a:p>
        </p:txBody>
      </p:sp>
      <p:sp>
        <p:nvSpPr>
          <p:cNvPr id="3" name="Content Placeholder 2"/>
          <p:cNvSpPr>
            <a:spLocks noGrp="1"/>
          </p:cNvSpPr>
          <p:nvPr>
            <p:ph sz="quarter" idx="10"/>
          </p:nvPr>
        </p:nvSpPr>
        <p:spPr>
          <a:xfrm>
            <a:off x="408908" y="1561254"/>
            <a:ext cx="8787386" cy="3795911"/>
          </a:xfrm>
        </p:spPr>
        <p:txBody>
          <a:bodyPr/>
          <a:lstStyle/>
          <a:p>
            <a:r>
              <a:rPr lang="en-US" dirty="0" smtClean="0"/>
              <a:t>On Premise: Your laptop, Dedicated Servers</a:t>
            </a:r>
          </a:p>
          <a:p>
            <a:endParaRPr lang="en-US" dirty="0"/>
          </a:p>
          <a:p>
            <a:r>
              <a:rPr lang="en-US" dirty="0" err="1" smtClean="0"/>
              <a:t>IaaS</a:t>
            </a:r>
            <a:r>
              <a:rPr lang="en-US" dirty="0" smtClean="0"/>
              <a:t>: VPS Providers, Amazon EC2, Azure VMs</a:t>
            </a:r>
          </a:p>
          <a:p>
            <a:endParaRPr lang="en-US" dirty="0"/>
          </a:p>
          <a:p>
            <a:r>
              <a:rPr lang="en-US" dirty="0" err="1" smtClean="0"/>
              <a:t>PaaS</a:t>
            </a:r>
            <a:r>
              <a:rPr lang="en-US" dirty="0" smtClean="0"/>
              <a:t>: Azure Cloud Services, Amazon Elastic Beanstalk, </a:t>
            </a:r>
            <a:r>
              <a:rPr lang="en-US" dirty="0" err="1" smtClean="0"/>
              <a:t>Heroku</a:t>
            </a:r>
            <a:r>
              <a:rPr lang="en-US" dirty="0"/>
              <a:t>, </a:t>
            </a:r>
            <a:r>
              <a:rPr lang="en-US" dirty="0" err="1"/>
              <a:t>nodejitsu</a:t>
            </a:r>
            <a:endParaRPr lang="en-US" dirty="0" smtClean="0"/>
          </a:p>
          <a:p>
            <a:endParaRPr lang="en-US" dirty="0"/>
          </a:p>
          <a:p>
            <a:r>
              <a:rPr lang="en-US" dirty="0" smtClean="0"/>
              <a:t>SaaS: Office 365, Mint.com, Spotify, Salesforce</a:t>
            </a:r>
            <a:endParaRPr lang="en-US" dirty="0"/>
          </a:p>
        </p:txBody>
      </p:sp>
      <p:pic>
        <p:nvPicPr>
          <p:cNvPr id="3074" name="Picture 2" descr="http://catholictechtalk.com/wp-content/uploads/2011/08/No-Softwa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6906" y="5357165"/>
            <a:ext cx="1647242" cy="161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279061"/>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a:t>
            </a:r>
            <a:r>
              <a:rPr lang="en-US" dirty="0" err="1"/>
              <a:t>PartitionKey</a:t>
            </a:r>
            <a:endParaRPr lang="en-US" dirty="0"/>
          </a:p>
        </p:txBody>
      </p:sp>
      <p:sp>
        <p:nvSpPr>
          <p:cNvPr id="3" name="Content Placeholder 2"/>
          <p:cNvSpPr>
            <a:spLocks noGrp="1"/>
          </p:cNvSpPr>
          <p:nvPr>
            <p:ph type="body" sz="quarter" idx="10"/>
          </p:nvPr>
        </p:nvSpPr>
        <p:spPr>
          <a:xfrm>
            <a:off x="418912" y="1976953"/>
            <a:ext cx="8782135" cy="3312253"/>
          </a:xfrm>
        </p:spPr>
        <p:txBody>
          <a:bodyPr/>
          <a:lstStyle/>
          <a:p>
            <a:pPr marL="0" defTabSz="700207">
              <a:spcBef>
                <a:spcPct val="0"/>
              </a:spcBef>
              <a:spcAft>
                <a:spcPts val="473"/>
              </a:spcAft>
            </a:pPr>
            <a:r>
              <a:rPr lang="en-US" sz="2521" dirty="0">
                <a:solidFill>
                  <a:schemeClr val="accent2">
                    <a:alpha val="99000"/>
                  </a:schemeClr>
                </a:solidFill>
              </a:rPr>
              <a:t>Entity Locality</a:t>
            </a:r>
          </a:p>
          <a:p>
            <a:pPr lvl="1"/>
            <a:r>
              <a:rPr lang="en-US" spc="-40" dirty="0"/>
              <a:t>Entities in the same partition will be stored together</a:t>
            </a:r>
          </a:p>
          <a:p>
            <a:pPr lvl="1"/>
            <a:r>
              <a:rPr lang="en-US" sz="1103" spc="-40" dirty="0"/>
              <a:t>Efficient querying and cache locality</a:t>
            </a:r>
          </a:p>
          <a:p>
            <a:pPr lvl="1"/>
            <a:r>
              <a:rPr lang="en-US" sz="1103" spc="-40" dirty="0"/>
              <a:t>Endeavour to include partition key in all queries</a:t>
            </a:r>
          </a:p>
          <a:p>
            <a:pPr lvl="1"/>
            <a:endParaRPr lang="en-US" sz="1103" spc="-40" dirty="0"/>
          </a:p>
          <a:p>
            <a:pPr marL="0" defTabSz="700207">
              <a:spcBef>
                <a:spcPct val="0"/>
              </a:spcBef>
              <a:spcAft>
                <a:spcPts val="473"/>
              </a:spcAft>
            </a:pPr>
            <a:r>
              <a:rPr lang="en-US" sz="2521" dirty="0">
                <a:solidFill>
                  <a:schemeClr val="accent2">
                    <a:alpha val="99000"/>
                  </a:schemeClr>
                </a:solidFill>
              </a:rPr>
              <a:t>Entity Group Transactions</a:t>
            </a:r>
          </a:p>
          <a:p>
            <a:pPr lvl="1"/>
            <a:r>
              <a:rPr lang="en-US" spc="-40" dirty="0"/>
              <a:t>Atomic multiple Insert/Update/Delete in same partition in a single transaction</a:t>
            </a:r>
          </a:p>
          <a:p>
            <a:pPr lvl="1"/>
            <a:endParaRPr lang="en-US" spc="-40" dirty="0"/>
          </a:p>
          <a:p>
            <a:pPr marL="0" defTabSz="700207">
              <a:spcBef>
                <a:spcPct val="0"/>
              </a:spcBef>
              <a:spcAft>
                <a:spcPts val="473"/>
              </a:spcAft>
            </a:pPr>
            <a:r>
              <a:rPr lang="en-US" sz="2521" dirty="0">
                <a:solidFill>
                  <a:schemeClr val="accent2">
                    <a:alpha val="99000"/>
                  </a:schemeClr>
                </a:solidFill>
              </a:rPr>
              <a:t>Table Scalability</a:t>
            </a:r>
          </a:p>
          <a:p>
            <a:pPr lvl="1"/>
            <a:r>
              <a:rPr lang="en-US" spc="-40" dirty="0"/>
              <a:t>Target throughput – 500 </a:t>
            </a:r>
            <a:r>
              <a:rPr lang="en-US" spc="-40" dirty="0" err="1"/>
              <a:t>tps</a:t>
            </a:r>
            <a:r>
              <a:rPr lang="en-US" spc="-40" dirty="0"/>
              <a:t>/partition, several thousand </a:t>
            </a:r>
            <a:r>
              <a:rPr lang="en-US" spc="-40" dirty="0" err="1"/>
              <a:t>tps</a:t>
            </a:r>
            <a:r>
              <a:rPr lang="en-US" spc="-40" dirty="0"/>
              <a:t>/account</a:t>
            </a:r>
          </a:p>
          <a:p>
            <a:pPr lvl="1"/>
            <a:r>
              <a:rPr lang="en-US" spc="-40" dirty="0"/>
              <a:t>Windows Azure monitors the usage patterns of partitions</a:t>
            </a:r>
          </a:p>
          <a:p>
            <a:pPr lvl="1"/>
            <a:r>
              <a:rPr lang="en-US" spc="-40" dirty="0"/>
              <a:t>Automatically load balance partitions</a:t>
            </a:r>
          </a:p>
          <a:p>
            <a:pPr lvl="1"/>
            <a:r>
              <a:rPr lang="en-US" sz="1103" spc="-40" dirty="0"/>
              <a:t>Each partition can be served by a different storage node</a:t>
            </a:r>
          </a:p>
          <a:p>
            <a:pPr lvl="1"/>
            <a:r>
              <a:rPr lang="en-US" sz="1103" spc="-40" dirty="0"/>
              <a:t>Scale to meet the traffic needs of your table</a:t>
            </a:r>
          </a:p>
        </p:txBody>
      </p:sp>
    </p:spTree>
    <p:extLst>
      <p:ext uri="{BB962C8B-B14F-4D97-AF65-F5344CB8AC3E}">
        <p14:creationId xmlns:p14="http://schemas.microsoft.com/office/powerpoint/2010/main" val="295404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8909" y="2096998"/>
            <a:ext cx="4391692" cy="3597768"/>
          </a:xfrm>
        </p:spPr>
        <p:txBody>
          <a:bodyPr/>
          <a:lstStyle/>
          <a:p>
            <a:r>
              <a:rPr lang="en-US" dirty="0" err="1" smtClean="0"/>
              <a:t>PartitionKey</a:t>
            </a:r>
            <a:endParaRPr lang="en-US" dirty="0" smtClean="0"/>
          </a:p>
          <a:p>
            <a:pPr lvl="1"/>
            <a:r>
              <a:rPr lang="en-US" dirty="0" smtClean="0"/>
              <a:t>Unique identifier for the partition </a:t>
            </a:r>
            <a:br>
              <a:rPr lang="en-US" dirty="0" smtClean="0"/>
            </a:br>
            <a:r>
              <a:rPr lang="en-US" dirty="0" smtClean="0"/>
              <a:t>within a give table.</a:t>
            </a:r>
          </a:p>
          <a:p>
            <a:r>
              <a:rPr lang="en-US" dirty="0" err="1" smtClean="0"/>
              <a:t>RowKey</a:t>
            </a:r>
            <a:endParaRPr lang="en-US" dirty="0" smtClean="0"/>
          </a:p>
          <a:p>
            <a:pPr lvl="1"/>
            <a:r>
              <a:rPr lang="en-US" dirty="0" smtClean="0"/>
              <a:t>Unique Identifier for an entity </a:t>
            </a:r>
            <a:br>
              <a:rPr lang="en-US" dirty="0" smtClean="0"/>
            </a:br>
            <a:r>
              <a:rPr lang="en-US" dirty="0" smtClean="0"/>
              <a:t>within a given partition.</a:t>
            </a:r>
          </a:p>
          <a:p>
            <a:r>
              <a:rPr lang="en-US" dirty="0" smtClean="0"/>
              <a:t>Both Keys matter!</a:t>
            </a:r>
          </a:p>
          <a:p>
            <a:pPr lvl="1"/>
            <a:r>
              <a:rPr lang="en-US" dirty="0" smtClean="0"/>
              <a:t>Define Primary Key</a:t>
            </a:r>
          </a:p>
          <a:p>
            <a:pPr lvl="1"/>
            <a:r>
              <a:rPr lang="en-US" dirty="0" smtClean="0"/>
              <a:t>Forms a single clustered index</a:t>
            </a:r>
            <a:endParaRPr lang="en-US" dirty="0"/>
          </a:p>
        </p:txBody>
      </p:sp>
      <p:sp>
        <p:nvSpPr>
          <p:cNvPr id="2" name="Title 1"/>
          <p:cNvSpPr>
            <a:spLocks noGrp="1"/>
          </p:cNvSpPr>
          <p:nvPr>
            <p:ph type="title"/>
          </p:nvPr>
        </p:nvSpPr>
        <p:spPr/>
        <p:txBody>
          <a:bodyPr/>
          <a:lstStyle/>
          <a:p>
            <a:r>
              <a:rPr lang="en-US" dirty="0" smtClean="0"/>
              <a:t>Scalability</a:t>
            </a:r>
            <a:endParaRPr lang="en-US" dirty="0"/>
          </a:p>
        </p:txBody>
      </p:sp>
      <p:grpSp>
        <p:nvGrpSpPr>
          <p:cNvPr id="7" name="Group 6"/>
          <p:cNvGrpSpPr/>
          <p:nvPr/>
        </p:nvGrpSpPr>
        <p:grpSpPr>
          <a:xfrm>
            <a:off x="5080709" y="2088953"/>
            <a:ext cx="5858785" cy="4269688"/>
            <a:chOff x="6450013" y="1447800"/>
            <a:chExt cx="7437789" cy="5420414"/>
          </a:xfrm>
          <a:solidFill>
            <a:schemeClr val="accent2"/>
          </a:solidFill>
        </p:grpSpPr>
        <p:sp>
          <p:nvSpPr>
            <p:cNvPr id="5" name="Freeform 11"/>
            <p:cNvSpPr>
              <a:spLocks noEditPoints="1"/>
            </p:cNvSpPr>
            <p:nvPr/>
          </p:nvSpPr>
          <p:spPr bwMode="black">
            <a:xfrm>
              <a:off x="8476193" y="1458014"/>
              <a:ext cx="5411609" cy="5410200"/>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grpFill/>
            <a:ln>
              <a:noFill/>
            </a:ln>
          </p:spPr>
          <p:txBody>
            <a:bodyPr vert="horz" wrap="square" lIns="72028" tIns="36014" rIns="72028" bIns="36014" numCol="1" anchor="t" anchorCtr="0" compatLnSpc="1">
              <a:prstTxWarp prst="textNoShape">
                <a:avLst/>
              </a:prstTxWarp>
            </a:bodyPr>
            <a:lstStyle/>
            <a:p>
              <a:pPr defTabSz="720214" fontAlgn="auto">
                <a:spcBef>
                  <a:spcPts val="0"/>
                </a:spcBef>
                <a:spcAft>
                  <a:spcPts val="0"/>
                </a:spcAft>
              </a:pPr>
              <a:endParaRPr lang="en-US" sz="1260" dirty="0">
                <a:solidFill>
                  <a:srgbClr val="5F5F5F"/>
                </a:solidFill>
                <a:latin typeface="Segoe UI"/>
              </a:endParaRPr>
            </a:p>
          </p:txBody>
        </p:sp>
        <p:sp>
          <p:nvSpPr>
            <p:cNvPr id="8" name="Rectangle 7"/>
            <p:cNvSpPr/>
            <p:nvPr/>
          </p:nvSpPr>
          <p:spPr>
            <a:xfrm>
              <a:off x="6450013" y="5038725"/>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Slowest</a:t>
              </a:r>
            </a:p>
            <a:p>
              <a:pPr defTabSz="720214" fontAlgn="auto">
                <a:spcBef>
                  <a:spcPts val="0"/>
                </a:spcBef>
                <a:spcAft>
                  <a:spcPts val="0"/>
                </a:spcAft>
              </a:pPr>
              <a:r>
                <a:rPr lang="en-US" sz="1575" dirty="0">
                  <a:solidFill>
                    <a:srgbClr val="5F5F5F">
                      <a:alpha val="99000"/>
                    </a:srgbClr>
                  </a:solidFill>
                  <a:latin typeface="Segoe UI"/>
                </a:rPr>
                <a:t>No Partition Key</a:t>
              </a:r>
            </a:p>
            <a:p>
              <a:pPr defTabSz="720214" fontAlgn="auto">
                <a:spcBef>
                  <a:spcPts val="0"/>
                </a:spcBef>
                <a:spcAft>
                  <a:spcPts val="0"/>
                </a:spcAft>
              </a:pPr>
              <a:r>
                <a:rPr lang="en-US" sz="1575" dirty="0">
                  <a:solidFill>
                    <a:srgbClr val="5F5F5F">
                      <a:alpha val="99000"/>
                    </a:srgbClr>
                  </a:solidFill>
                  <a:latin typeface="Segoe UI"/>
                </a:rPr>
                <a:t>No Row Key</a:t>
              </a:r>
            </a:p>
          </p:txBody>
        </p:sp>
        <p:sp>
          <p:nvSpPr>
            <p:cNvPr id="9" name="Rectangle 8"/>
            <p:cNvSpPr/>
            <p:nvPr/>
          </p:nvSpPr>
          <p:spPr>
            <a:xfrm>
              <a:off x="7146925" y="3300412"/>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Slower</a:t>
              </a:r>
            </a:p>
            <a:p>
              <a:pPr defTabSz="720214" fontAlgn="auto">
                <a:spcBef>
                  <a:spcPts val="0"/>
                </a:spcBef>
                <a:spcAft>
                  <a:spcPts val="0"/>
                </a:spcAft>
              </a:pPr>
              <a:r>
                <a:rPr lang="en-US" sz="1575" dirty="0">
                  <a:solidFill>
                    <a:srgbClr val="5F5F5F">
                      <a:alpha val="99000"/>
                    </a:srgbClr>
                  </a:solidFill>
                  <a:latin typeface="Segoe UI"/>
                </a:rPr>
                <a:t>Only Partition Key</a:t>
              </a:r>
            </a:p>
            <a:p>
              <a:pPr defTabSz="720214" fontAlgn="auto">
                <a:spcBef>
                  <a:spcPts val="0"/>
                </a:spcBef>
                <a:spcAft>
                  <a:spcPts val="0"/>
                </a:spcAft>
              </a:pPr>
              <a:r>
                <a:rPr lang="en-US" sz="1575" dirty="0">
                  <a:solidFill>
                    <a:srgbClr val="5F5F5F">
                      <a:alpha val="99000"/>
                    </a:srgbClr>
                  </a:solidFill>
                  <a:latin typeface="Segoe UI"/>
                </a:rPr>
                <a:t>No Row Key</a:t>
              </a:r>
            </a:p>
          </p:txBody>
        </p:sp>
        <p:sp>
          <p:nvSpPr>
            <p:cNvPr id="10" name="Rectangle 9"/>
            <p:cNvSpPr/>
            <p:nvPr/>
          </p:nvSpPr>
          <p:spPr>
            <a:xfrm>
              <a:off x="8175626" y="1447800"/>
              <a:ext cx="2657475" cy="1348166"/>
            </a:xfrm>
            <a:prstGeom prst="rect">
              <a:avLst/>
            </a:prstGeom>
            <a:noFill/>
          </p:spPr>
          <p:txBody>
            <a:bodyPr wrap="square">
              <a:spAutoFit/>
            </a:bodyPr>
            <a:lstStyle/>
            <a:p>
              <a:pPr defTabSz="720214" fontAlgn="auto">
                <a:spcBef>
                  <a:spcPts val="0"/>
                </a:spcBef>
                <a:spcAft>
                  <a:spcPts val="0"/>
                </a:spcAft>
              </a:pPr>
              <a:r>
                <a:rPr lang="en-US" sz="3151" dirty="0">
                  <a:solidFill>
                    <a:srgbClr val="5F5F5F">
                      <a:alpha val="99000"/>
                    </a:srgbClr>
                  </a:solidFill>
                  <a:latin typeface="Segoe UI Light"/>
                </a:rPr>
                <a:t>Very Fast</a:t>
              </a:r>
            </a:p>
            <a:p>
              <a:pPr defTabSz="720214" fontAlgn="auto">
                <a:spcBef>
                  <a:spcPts val="0"/>
                </a:spcBef>
                <a:spcAft>
                  <a:spcPts val="0"/>
                </a:spcAft>
              </a:pPr>
              <a:r>
                <a:rPr lang="en-US" sz="1575" dirty="0">
                  <a:solidFill>
                    <a:srgbClr val="5F5F5F">
                      <a:alpha val="99000"/>
                    </a:srgbClr>
                  </a:solidFill>
                  <a:latin typeface="Segoe UI"/>
                </a:rPr>
                <a:t>Partition Key + </a:t>
              </a:r>
              <a:br>
                <a:rPr lang="en-US" sz="1575" dirty="0">
                  <a:solidFill>
                    <a:srgbClr val="5F5F5F">
                      <a:alpha val="99000"/>
                    </a:srgbClr>
                  </a:solidFill>
                  <a:latin typeface="Segoe UI"/>
                </a:rPr>
              </a:br>
              <a:r>
                <a:rPr lang="en-US" sz="1575" dirty="0">
                  <a:solidFill>
                    <a:srgbClr val="5F5F5F">
                      <a:alpha val="99000"/>
                    </a:srgbClr>
                  </a:solidFill>
                  <a:latin typeface="Segoe UI"/>
                </a:rPr>
                <a:t>Row Key</a:t>
              </a:r>
            </a:p>
          </p:txBody>
        </p:sp>
      </p:grpSp>
    </p:spTree>
    <p:extLst>
      <p:ext uri="{BB962C8B-B14F-4D97-AF65-F5344CB8AC3E}">
        <p14:creationId xmlns:p14="http://schemas.microsoft.com/office/powerpoint/2010/main" val="120683602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1989263"/>
          </a:xfrm>
        </p:spPr>
        <p:txBody>
          <a:bodyPr/>
          <a:lstStyle/>
          <a:p>
            <a:pPr marL="457200" indent="-457200">
              <a:buFont typeface="Arial" panose="020B0604020202020204" pitchFamily="34" charset="0"/>
              <a:buChar char="•"/>
            </a:pPr>
            <a:r>
              <a:rPr lang="en-US" dirty="0" smtClean="0"/>
              <a:t>Storage is accessed through a connection string using the Account Name and Account Key</a:t>
            </a:r>
          </a:p>
          <a:p>
            <a:pPr marL="457200" indent="-457200">
              <a:buFont typeface="Arial" panose="020B0604020202020204" pitchFamily="34" charset="0"/>
              <a:buChar char="•"/>
            </a:pPr>
            <a:r>
              <a:rPr lang="en-US" dirty="0" smtClean="0"/>
              <a:t>The connection string is saves in the cloud settings for each role</a:t>
            </a:r>
            <a:endParaRPr lang="en-US" dirty="0"/>
          </a:p>
        </p:txBody>
      </p:sp>
      <p:sp>
        <p:nvSpPr>
          <p:cNvPr id="3" name="Title 2"/>
          <p:cNvSpPr>
            <a:spLocks noGrp="1"/>
          </p:cNvSpPr>
          <p:nvPr>
            <p:ph type="title"/>
          </p:nvPr>
        </p:nvSpPr>
        <p:spPr/>
        <p:txBody>
          <a:bodyPr/>
          <a:lstStyle/>
          <a:p>
            <a:r>
              <a:rPr lang="en-US" dirty="0" smtClean="0"/>
              <a:t>Accessing Table Storage</a:t>
            </a:r>
            <a:endParaRPr lang="en-US" dirty="0"/>
          </a:p>
        </p:txBody>
      </p:sp>
      <p:pic>
        <p:nvPicPr>
          <p:cNvPr id="4" name="Picture 3"/>
          <p:cNvPicPr>
            <a:picLocks noChangeAspect="1"/>
          </p:cNvPicPr>
          <p:nvPr/>
        </p:nvPicPr>
        <p:blipFill rotWithShape="1">
          <a:blip r:embed="rId2"/>
          <a:srcRect t="15855" b="52433"/>
          <a:stretch/>
        </p:blipFill>
        <p:spPr>
          <a:xfrm>
            <a:off x="675297" y="5499398"/>
            <a:ext cx="7867650" cy="1676400"/>
          </a:xfrm>
          <a:prstGeom prst="rect">
            <a:avLst/>
          </a:prstGeom>
        </p:spPr>
      </p:pic>
      <p:pic>
        <p:nvPicPr>
          <p:cNvPr id="5" name="Picture 4"/>
          <p:cNvPicPr>
            <a:picLocks noChangeAspect="1"/>
          </p:cNvPicPr>
          <p:nvPr/>
        </p:nvPicPr>
        <p:blipFill>
          <a:blip r:embed="rId3"/>
          <a:stretch>
            <a:fillRect/>
          </a:stretch>
        </p:blipFill>
        <p:spPr>
          <a:xfrm>
            <a:off x="722922" y="3581400"/>
            <a:ext cx="7772400" cy="1867198"/>
          </a:xfrm>
          <a:prstGeom prst="rect">
            <a:avLst/>
          </a:prstGeom>
        </p:spPr>
      </p:pic>
    </p:spTree>
    <p:extLst>
      <p:ext uri="{BB962C8B-B14F-4D97-AF65-F5344CB8AC3E}">
        <p14:creationId xmlns:p14="http://schemas.microsoft.com/office/powerpoint/2010/main" val="335059529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3105722"/>
          </a:xfrm>
        </p:spPr>
        <p:txBody>
          <a:bodyPr/>
          <a:lstStyle/>
          <a:p>
            <a:r>
              <a:rPr lang="en-US" dirty="0" smtClean="0"/>
              <a:t>Two keys allows you to regenerate one key while using the other for added security.</a:t>
            </a:r>
          </a:p>
          <a:p>
            <a:pPr marL="457200" indent="-457200">
              <a:buFont typeface="Arial" panose="020B0604020202020204" pitchFamily="34" charset="0"/>
              <a:buChar char="•"/>
            </a:pPr>
            <a:r>
              <a:rPr lang="en-US" dirty="0" smtClean="0"/>
              <a:t>Always </a:t>
            </a:r>
            <a:r>
              <a:rPr lang="en-US" dirty="0"/>
              <a:t>use the Primary </a:t>
            </a:r>
            <a:r>
              <a:rPr lang="en-US" dirty="0" smtClean="0"/>
              <a:t>Key</a:t>
            </a:r>
            <a:endParaRPr lang="en-US" dirty="0"/>
          </a:p>
          <a:p>
            <a:pPr marL="457200" indent="-457200">
              <a:buFont typeface="Arial" panose="020B0604020202020204" pitchFamily="34" charset="0"/>
              <a:buChar char="•"/>
            </a:pPr>
            <a:r>
              <a:rPr lang="en-US" dirty="0"/>
              <a:t>Before generating a new Primary Key, update all roles to use the secondary key, update the primary key, then set all the roles back to the Primary Key</a:t>
            </a:r>
          </a:p>
        </p:txBody>
      </p:sp>
      <p:sp>
        <p:nvSpPr>
          <p:cNvPr id="3" name="Title 2"/>
          <p:cNvSpPr>
            <a:spLocks noGrp="1"/>
          </p:cNvSpPr>
          <p:nvPr>
            <p:ph type="title"/>
          </p:nvPr>
        </p:nvSpPr>
        <p:spPr/>
        <p:txBody>
          <a:bodyPr/>
          <a:lstStyle/>
          <a:p>
            <a:r>
              <a:rPr lang="en-US" dirty="0" smtClean="0"/>
              <a:t>Why are there two keys?</a:t>
            </a:r>
            <a:endParaRPr lang="en-US" dirty="0"/>
          </a:p>
        </p:txBody>
      </p:sp>
      <p:pic>
        <p:nvPicPr>
          <p:cNvPr id="4" name="Picture 3"/>
          <p:cNvPicPr>
            <a:picLocks noChangeAspect="1"/>
          </p:cNvPicPr>
          <p:nvPr/>
        </p:nvPicPr>
        <p:blipFill>
          <a:blip r:embed="rId2"/>
          <a:stretch>
            <a:fillRect/>
          </a:stretch>
        </p:blipFill>
        <p:spPr>
          <a:xfrm>
            <a:off x="3383933" y="4800600"/>
            <a:ext cx="2833334" cy="2334830"/>
          </a:xfrm>
          <a:prstGeom prst="rect">
            <a:avLst/>
          </a:prstGeom>
        </p:spPr>
      </p:pic>
    </p:spTree>
    <p:extLst>
      <p:ext uri="{BB962C8B-B14F-4D97-AF65-F5344CB8AC3E}">
        <p14:creationId xmlns:p14="http://schemas.microsoft.com/office/powerpoint/2010/main" val="88613927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1396088"/>
          </a:xfrm>
        </p:spPr>
        <p:txBody>
          <a:bodyPr/>
          <a:lstStyle/>
          <a:p>
            <a:pPr marL="457200" indent="-457200">
              <a:buFont typeface="Arial" panose="020B0604020202020204" pitchFamily="34" charset="0"/>
              <a:buChar char="•"/>
            </a:pPr>
            <a:r>
              <a:rPr lang="en-US" dirty="0"/>
              <a:t>3 libraries exist for accessing Azure Table Storage</a:t>
            </a:r>
          </a:p>
          <a:p>
            <a:pPr marL="457200" lvl="1" indent="-457200">
              <a:buFont typeface="Arial" panose="020B0604020202020204" pitchFamily="34" charset="0"/>
              <a:buChar char="•"/>
            </a:pPr>
            <a:r>
              <a:rPr lang="en-US" dirty="0"/>
              <a:t>Microsoft’s Windows Azure Storage Client</a:t>
            </a:r>
          </a:p>
          <a:p>
            <a:pPr marL="457200" lvl="1" indent="-457200">
              <a:buFont typeface="Arial" panose="020B0604020202020204" pitchFamily="34" charset="0"/>
              <a:buChar char="•"/>
            </a:pPr>
            <a:r>
              <a:rPr lang="en-US" dirty="0" err="1"/>
              <a:t>Lokad</a:t>
            </a:r>
            <a:endParaRPr lang="en-US" dirty="0"/>
          </a:p>
          <a:p>
            <a:pPr marL="457200" lvl="1" indent="-457200">
              <a:buFont typeface="Arial" panose="020B0604020202020204" pitchFamily="34" charset="0"/>
              <a:buChar char="•"/>
            </a:pPr>
            <a:r>
              <a:rPr lang="en-US" dirty="0" err="1"/>
              <a:t>CloudFx</a:t>
            </a:r>
            <a:endParaRPr lang="en-US" dirty="0"/>
          </a:p>
        </p:txBody>
      </p:sp>
      <p:sp>
        <p:nvSpPr>
          <p:cNvPr id="3" name="Title 2"/>
          <p:cNvSpPr>
            <a:spLocks noGrp="1"/>
          </p:cNvSpPr>
          <p:nvPr>
            <p:ph type="title"/>
          </p:nvPr>
        </p:nvSpPr>
        <p:spPr/>
        <p:txBody>
          <a:bodyPr/>
          <a:lstStyle/>
          <a:p>
            <a:r>
              <a:rPr lang="en-US" dirty="0" smtClean="0"/>
              <a:t>Accessing Table Storage (Cont.)</a:t>
            </a:r>
            <a:endParaRPr lang="en-US" dirty="0"/>
          </a:p>
        </p:txBody>
      </p:sp>
      <p:pic>
        <p:nvPicPr>
          <p:cNvPr id="4" name="Picture 3"/>
          <p:cNvPicPr>
            <a:picLocks noChangeAspect="1"/>
          </p:cNvPicPr>
          <p:nvPr/>
        </p:nvPicPr>
        <p:blipFill rotWithShape="1">
          <a:blip r:embed="rId2"/>
          <a:srcRect l="-1102" t="79281" r="1102" b="9187"/>
          <a:stretch/>
        </p:blipFill>
        <p:spPr>
          <a:xfrm>
            <a:off x="1066800" y="5181600"/>
            <a:ext cx="7867650" cy="609600"/>
          </a:xfrm>
          <a:prstGeom prst="rect">
            <a:avLst/>
          </a:prstGeom>
        </p:spPr>
      </p:pic>
    </p:spTree>
    <p:extLst>
      <p:ext uri="{BB962C8B-B14F-4D97-AF65-F5344CB8AC3E}">
        <p14:creationId xmlns:p14="http://schemas.microsoft.com/office/powerpoint/2010/main" val="499649360"/>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Querying Table Storage v2.0 - Insert</a:t>
            </a:r>
            <a:endParaRPr lang="en-US" dirty="0"/>
          </a:p>
        </p:txBody>
      </p:sp>
      <p:sp>
        <p:nvSpPr>
          <p:cNvPr id="5" name="Rectangle 4"/>
          <p:cNvSpPr/>
          <p:nvPr/>
        </p:nvSpPr>
        <p:spPr>
          <a:xfrm>
            <a:off x="1176337" y="7012801"/>
            <a:ext cx="7239000" cy="276999"/>
          </a:xfrm>
          <a:prstGeom prst="rect">
            <a:avLst/>
          </a:prstGeom>
        </p:spPr>
        <p:txBody>
          <a:bodyPr wrap="square">
            <a:spAutoFit/>
          </a:bodyPr>
          <a:lstStyle/>
          <a:p>
            <a:pPr algn="ctr"/>
            <a:r>
              <a:rPr lang="en-US" sz="1200" dirty="0">
                <a:hlinkClick r:id="rId2"/>
              </a:rPr>
              <a:t>http://www.windowsazure.com/en-us/develop/net/how-to-guides/table-services/</a:t>
            </a:r>
            <a:endParaRPr lang="en-US" sz="1200" dirty="0"/>
          </a:p>
        </p:txBody>
      </p:sp>
      <p:pic>
        <p:nvPicPr>
          <p:cNvPr id="4" name="Picture 3"/>
          <p:cNvPicPr>
            <a:picLocks noChangeAspect="1"/>
          </p:cNvPicPr>
          <p:nvPr/>
        </p:nvPicPr>
        <p:blipFill>
          <a:blip r:embed="rId3"/>
          <a:stretch>
            <a:fillRect/>
          </a:stretch>
        </p:blipFill>
        <p:spPr>
          <a:xfrm>
            <a:off x="1047750" y="1123950"/>
            <a:ext cx="7505700" cy="5962650"/>
          </a:xfrm>
          <a:prstGeom prst="rect">
            <a:avLst/>
          </a:prstGeom>
        </p:spPr>
      </p:pic>
    </p:spTree>
    <p:extLst>
      <p:ext uri="{BB962C8B-B14F-4D97-AF65-F5344CB8AC3E}">
        <p14:creationId xmlns:p14="http://schemas.microsoft.com/office/powerpoint/2010/main" val="256390376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4887" y="2309899"/>
            <a:ext cx="7581900" cy="4810125"/>
          </a:xfrm>
          <a:prstGeom prst="rect">
            <a:avLst/>
          </a:prstGeom>
        </p:spPr>
      </p:pic>
      <p:sp>
        <p:nvSpPr>
          <p:cNvPr id="2" name="Text Placeholder 1"/>
          <p:cNvSpPr>
            <a:spLocks noGrp="1"/>
          </p:cNvSpPr>
          <p:nvPr>
            <p:ph type="body" sz="quarter" idx="10"/>
          </p:nvPr>
        </p:nvSpPr>
        <p:spPr>
          <a:xfrm>
            <a:off x="408908" y="1544319"/>
            <a:ext cx="8782135" cy="872803"/>
          </a:xfrm>
        </p:spPr>
        <p:txBody>
          <a:bodyPr/>
          <a:lstStyle/>
          <a:p>
            <a:pPr marL="457200" indent="-457200">
              <a:buFont typeface="Arial" panose="020B0604020202020204" pitchFamily="34" charset="0"/>
              <a:buChar char="•"/>
            </a:pPr>
            <a:r>
              <a:rPr lang="en-US" dirty="0" smtClean="0"/>
              <a:t>Query on PK, RK, and even table properties using the </a:t>
            </a:r>
            <a:r>
              <a:rPr lang="en-US" dirty="0" err="1" smtClean="0"/>
              <a:t>TableQuery</a:t>
            </a:r>
            <a:r>
              <a:rPr lang="en-US" dirty="0" smtClean="0"/>
              <a:t> class</a:t>
            </a:r>
            <a:endParaRPr lang="en-US" dirty="0"/>
          </a:p>
        </p:txBody>
      </p:sp>
      <p:sp>
        <p:nvSpPr>
          <p:cNvPr id="3" name="Title 2"/>
          <p:cNvSpPr>
            <a:spLocks noGrp="1"/>
          </p:cNvSpPr>
          <p:nvPr>
            <p:ph type="title"/>
          </p:nvPr>
        </p:nvSpPr>
        <p:spPr/>
        <p:txBody>
          <a:bodyPr/>
          <a:lstStyle/>
          <a:p>
            <a:r>
              <a:rPr lang="en-US" dirty="0" smtClean="0"/>
              <a:t>Querying Table Storage v2.0 - Query</a:t>
            </a:r>
            <a:endParaRPr lang="en-US" dirty="0"/>
          </a:p>
        </p:txBody>
      </p:sp>
      <p:sp>
        <p:nvSpPr>
          <p:cNvPr id="5" name="Rectangle 4"/>
          <p:cNvSpPr/>
          <p:nvPr/>
        </p:nvSpPr>
        <p:spPr>
          <a:xfrm>
            <a:off x="1176337" y="7012801"/>
            <a:ext cx="7239000" cy="276999"/>
          </a:xfrm>
          <a:prstGeom prst="rect">
            <a:avLst/>
          </a:prstGeom>
        </p:spPr>
        <p:txBody>
          <a:bodyPr wrap="square">
            <a:spAutoFit/>
          </a:bodyPr>
          <a:lstStyle/>
          <a:p>
            <a:pPr algn="ctr"/>
            <a:r>
              <a:rPr lang="en-US" sz="1200" dirty="0">
                <a:hlinkClick r:id="rId3"/>
              </a:rPr>
              <a:t>http://www.windowsazure.com/en-us/develop/net/how-to-guides/table-services/</a:t>
            </a:r>
            <a:endParaRPr lang="en-US" sz="1200" dirty="0"/>
          </a:p>
        </p:txBody>
      </p:sp>
    </p:spTree>
    <p:extLst>
      <p:ext uri="{BB962C8B-B14F-4D97-AF65-F5344CB8AC3E}">
        <p14:creationId xmlns:p14="http://schemas.microsoft.com/office/powerpoint/2010/main" val="120343114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3156633"/>
          </a:xfrm>
        </p:spPr>
        <p:txBody>
          <a:bodyPr/>
          <a:lstStyle/>
          <a:p>
            <a:pPr marL="457200" indent="-457200">
              <a:buFont typeface="Arial" panose="020B0604020202020204" pitchFamily="34" charset="0"/>
              <a:buChar char="•"/>
            </a:pPr>
            <a:r>
              <a:rPr lang="en-US" dirty="0" smtClean="0"/>
              <a:t>Rows are limited to 1mb</a:t>
            </a:r>
          </a:p>
          <a:p>
            <a:pPr marL="457200" indent="-457200">
              <a:buFont typeface="Arial" panose="020B0604020202020204" pitchFamily="34" charset="0"/>
              <a:buChar char="•"/>
            </a:pPr>
            <a:r>
              <a:rPr lang="en-US" dirty="0" smtClean="0"/>
              <a:t>Properties are limited to 64kb</a:t>
            </a:r>
          </a:p>
          <a:p>
            <a:pPr marL="457200" indent="-457200">
              <a:buFont typeface="Arial" panose="020B0604020202020204" pitchFamily="34" charset="0"/>
              <a:buChar char="•"/>
            </a:pPr>
            <a:r>
              <a:rPr lang="en-US" dirty="0" smtClean="0"/>
              <a:t>Up to 255 properties (including PK, RK, Timestamp)</a:t>
            </a:r>
          </a:p>
          <a:p>
            <a:pPr marL="457200" indent="-457200">
              <a:buFont typeface="Arial" panose="020B0604020202020204" pitchFamily="34" charset="0"/>
              <a:buChar char="•"/>
            </a:pPr>
            <a:r>
              <a:rPr lang="en-US" dirty="0" smtClean="0"/>
              <a:t>Only 1000 records can be retrieved per call</a:t>
            </a:r>
          </a:p>
          <a:p>
            <a:pPr marL="457200" indent="-457200">
              <a:buFont typeface="Arial" panose="020B0604020202020204" pitchFamily="34" charset="0"/>
              <a:buChar char="•"/>
            </a:pPr>
            <a:r>
              <a:rPr lang="en-US" dirty="0" smtClean="0"/>
              <a:t>Up to 20,000 per second can be processed</a:t>
            </a:r>
            <a:endParaRPr lang="en-US" dirty="0"/>
          </a:p>
        </p:txBody>
      </p:sp>
      <p:sp>
        <p:nvSpPr>
          <p:cNvPr id="3" name="Title 2"/>
          <p:cNvSpPr>
            <a:spLocks noGrp="1"/>
          </p:cNvSpPr>
          <p:nvPr>
            <p:ph type="title"/>
          </p:nvPr>
        </p:nvSpPr>
        <p:spPr/>
        <p:txBody>
          <a:bodyPr/>
          <a:lstStyle/>
          <a:p>
            <a:r>
              <a:rPr lang="en-US" dirty="0" smtClean="0"/>
              <a:t>Table Limitations</a:t>
            </a:r>
            <a:endParaRPr lang="en-US" dirty="0"/>
          </a:p>
        </p:txBody>
      </p:sp>
      <p:sp>
        <p:nvSpPr>
          <p:cNvPr id="4" name="Rectangle 3"/>
          <p:cNvSpPr/>
          <p:nvPr/>
        </p:nvSpPr>
        <p:spPr>
          <a:xfrm>
            <a:off x="381000" y="6553200"/>
            <a:ext cx="8839200" cy="430887"/>
          </a:xfrm>
          <a:prstGeom prst="rect">
            <a:avLst/>
          </a:prstGeom>
        </p:spPr>
        <p:txBody>
          <a:bodyPr wrap="square">
            <a:spAutoFit/>
          </a:bodyPr>
          <a:lstStyle/>
          <a:p>
            <a:pPr algn="ctr"/>
            <a:r>
              <a:rPr lang="en-US" sz="1100" dirty="0">
                <a:hlinkClick r:id="rId2"/>
              </a:rPr>
              <a:t>http://msdn.microsoft.com/en-us/library/windowsazure/dd179338.aspx</a:t>
            </a:r>
            <a:endParaRPr lang="en-US" sz="1100" dirty="0" smtClean="0">
              <a:hlinkClick r:id=""/>
            </a:endParaRPr>
          </a:p>
          <a:p>
            <a:pPr algn="ctr"/>
            <a:r>
              <a:rPr lang="en-US" sz="1100" dirty="0" smtClean="0">
                <a:hlinkClick r:id=""/>
              </a:rPr>
              <a:t>http</a:t>
            </a:r>
            <a:r>
              <a:rPr lang="en-US" sz="1100" dirty="0">
                <a:hlinkClick r:id="rId3"/>
              </a:rPr>
              <a:t>://blogs.msdn.com/b/windowsazure/archive/2012/11/02/windows-azure-s-flat-network-storage-and-2012-scalability-targets.aspx</a:t>
            </a:r>
            <a:endParaRPr lang="en-US" sz="1100" dirty="0"/>
          </a:p>
        </p:txBody>
      </p:sp>
    </p:spTree>
    <p:extLst>
      <p:ext uri="{BB962C8B-B14F-4D97-AF65-F5344CB8AC3E}">
        <p14:creationId xmlns:p14="http://schemas.microsoft.com/office/powerpoint/2010/main" val="180746831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62600" y="1727940"/>
            <a:ext cx="3160222" cy="2054869"/>
          </a:xfrm>
          <a:prstGeom prst="rect">
            <a:avLst/>
          </a:prstGeom>
        </p:spPr>
      </p:pic>
      <p:sp>
        <p:nvSpPr>
          <p:cNvPr id="2" name="Text Placeholder 1"/>
          <p:cNvSpPr>
            <a:spLocks noGrp="1"/>
          </p:cNvSpPr>
          <p:nvPr>
            <p:ph type="body" sz="quarter" idx="10"/>
          </p:nvPr>
        </p:nvSpPr>
        <p:spPr>
          <a:xfrm>
            <a:off x="5257800" y="1046730"/>
            <a:ext cx="4010692" cy="569387"/>
          </a:xfrm>
        </p:spPr>
        <p:txBody>
          <a:bodyPr/>
          <a:lstStyle/>
          <a:p>
            <a:pPr>
              <a:lnSpc>
                <a:spcPct val="100000"/>
              </a:lnSpc>
              <a:spcBef>
                <a:spcPts val="600"/>
              </a:spcBef>
            </a:pPr>
            <a:r>
              <a:rPr lang="en-US" sz="1600" b="1" dirty="0" err="1" smtClean="0"/>
              <a:t>TableXplorer</a:t>
            </a:r>
            <a:endParaRPr lang="en-US" sz="1600" b="1" dirty="0" smtClean="0"/>
          </a:p>
          <a:p>
            <a:pPr marL="285750" indent="-285750">
              <a:lnSpc>
                <a:spcPct val="100000"/>
              </a:lnSpc>
              <a:spcBef>
                <a:spcPts val="600"/>
              </a:spcBef>
              <a:buFont typeface="Arial" panose="020B0604020202020204" pitchFamily="34" charset="0"/>
              <a:buChar char="•"/>
            </a:pPr>
            <a:r>
              <a:rPr lang="en-US" sz="1600" dirty="0" smtClean="0"/>
              <a:t>Export/Import data (use locally only)</a:t>
            </a:r>
          </a:p>
        </p:txBody>
      </p:sp>
      <p:sp>
        <p:nvSpPr>
          <p:cNvPr id="3" name="Title 2"/>
          <p:cNvSpPr>
            <a:spLocks noGrp="1"/>
          </p:cNvSpPr>
          <p:nvPr>
            <p:ph type="title"/>
          </p:nvPr>
        </p:nvSpPr>
        <p:spPr/>
        <p:txBody>
          <a:bodyPr/>
          <a:lstStyle/>
          <a:p>
            <a:r>
              <a:rPr lang="en-US" dirty="0" smtClean="0"/>
              <a:t>Tools</a:t>
            </a:r>
            <a:endParaRPr lang="en-US" dirty="0"/>
          </a:p>
        </p:txBody>
      </p:sp>
      <p:pic>
        <p:nvPicPr>
          <p:cNvPr id="5" name="Picture 4"/>
          <p:cNvPicPr>
            <a:picLocks noChangeAspect="1"/>
          </p:cNvPicPr>
          <p:nvPr/>
        </p:nvPicPr>
        <p:blipFill>
          <a:blip r:embed="rId3"/>
          <a:stretch>
            <a:fillRect/>
          </a:stretch>
        </p:blipFill>
        <p:spPr>
          <a:xfrm>
            <a:off x="5562600" y="4958643"/>
            <a:ext cx="3029929" cy="2162833"/>
          </a:xfrm>
          <a:prstGeom prst="rect">
            <a:avLst/>
          </a:prstGeom>
        </p:spPr>
      </p:pic>
      <p:sp>
        <p:nvSpPr>
          <p:cNvPr id="6" name="Text Placeholder 1"/>
          <p:cNvSpPr txBox="1">
            <a:spLocks/>
          </p:cNvSpPr>
          <p:nvPr/>
        </p:nvSpPr>
        <p:spPr>
          <a:xfrm>
            <a:off x="5210132" y="3936761"/>
            <a:ext cx="8782135" cy="867930"/>
          </a:xfrm>
          <a:prstGeom prst="rect">
            <a:avLst/>
          </a:prstGeom>
        </p:spPr>
        <p:txBody>
          <a:bodyPr vert="horz" lIns="0" tIns="0" rIns="0" bIns="0" rtlCol="0">
            <a:spAutoFit/>
          </a:bodyPr>
          <a:lstStyle>
            <a:lvl1pPr marL="0" marR="0" indent="0" algn="l" defTabSz="720214" rtl="0" eaLnBrk="1" fontAlgn="auto" latinLnBrk="0" hangingPunct="1">
              <a:lnSpc>
                <a:spcPct val="90000"/>
              </a:lnSpc>
              <a:spcBef>
                <a:spcPts val="1890"/>
              </a:spcBef>
              <a:spcAft>
                <a:spcPts val="0"/>
              </a:spcAft>
              <a:buClrTx/>
              <a:buSzPct val="90000"/>
              <a:buFont typeface="Arial" pitchFamily="34" charset="0"/>
              <a:buNone/>
              <a:tabLst/>
              <a:defRPr sz="3151" kern="1200" spc="-56" baseline="0">
                <a:solidFill>
                  <a:schemeClr val="tx2">
                    <a:alpha val="99000"/>
                  </a:schemeClr>
                </a:solidFill>
                <a:latin typeface="+mj-lt"/>
                <a:ea typeface="+mn-ea"/>
                <a:cs typeface="+mn-cs"/>
              </a:defRPr>
            </a:lvl1pPr>
            <a:lvl2pPr marL="0"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890" kern="1200" spc="0" baseline="0" dirty="0" smtClean="0">
                <a:solidFill>
                  <a:schemeClr val="tx1">
                    <a:alpha val="99000"/>
                  </a:schemeClr>
                </a:solidFill>
                <a:latin typeface="+mn-lt"/>
                <a:ea typeface="+mn-ea"/>
                <a:cs typeface="+mn-cs"/>
              </a:defRPr>
            </a:lvl2pPr>
            <a:lvl3pPr marL="182553"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kern="1200" spc="0" baseline="0" dirty="0" smtClean="0">
                <a:solidFill>
                  <a:schemeClr val="tx1">
                    <a:alpha val="99000"/>
                  </a:schemeClr>
                </a:solidFill>
                <a:latin typeface="+mn-lt"/>
                <a:ea typeface="+mn-ea"/>
                <a:cs typeface="+mn-cs"/>
              </a:defRPr>
            </a:lvl3pPr>
            <a:lvl4pPr marL="360106" marR="0" indent="0" algn="l" defTabSz="720214" rtl="0" eaLnBrk="1" fontAlgn="auto" latinLnBrk="0" hangingPunct="1">
              <a:lnSpc>
                <a:spcPct val="90000"/>
              </a:lnSpc>
              <a:spcBef>
                <a:spcPct val="20000"/>
              </a:spcBef>
              <a:spcAft>
                <a:spcPts val="0"/>
              </a:spcAft>
              <a:buClrTx/>
              <a:buSzPct val="90000"/>
              <a:buFont typeface="Wingdings" pitchFamily="2" charset="2"/>
              <a:buNone/>
              <a:tabLst/>
              <a:defRPr lang="en-US" sz="1575" kern="1200" spc="0" baseline="0" dirty="0" smtClean="0">
                <a:solidFill>
                  <a:schemeClr val="tx1">
                    <a:alpha val="99000"/>
                  </a:schemeClr>
                </a:solidFill>
                <a:latin typeface="+mn-lt"/>
                <a:ea typeface="+mn-ea"/>
                <a:cs typeface="+mn-cs"/>
              </a:defRPr>
            </a:lvl4pPr>
            <a:lvl5pPr marL="546412" marR="0" indent="0" algn="l" defTabSz="720214" rtl="0"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kern="1200" spc="0" baseline="0" dirty="0">
                <a:solidFill>
                  <a:schemeClr val="tx1">
                    <a:alpha val="99000"/>
                  </a:schemeClr>
                </a:solidFill>
                <a:latin typeface="+mn-lt"/>
                <a:ea typeface="+mn-ea"/>
                <a:cs typeface="+mn-cs"/>
              </a:defRPr>
            </a:lvl5pPr>
            <a:lvl6pPr marL="1980589"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6pPr>
            <a:lvl7pPr marL="2340695"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7pPr>
            <a:lvl8pPr marL="2700803"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8pPr>
            <a:lvl9pPr marL="3060910" indent="-180053" algn="l" defTabSz="720214" rtl="0" eaLnBrk="1" latinLnBrk="0" hangingPunct="1">
              <a:spcBef>
                <a:spcPct val="20000"/>
              </a:spcBef>
              <a:buFont typeface="Arial" pitchFamily="34" charset="0"/>
              <a:buChar char="•"/>
              <a:defRPr sz="1575" kern="1200">
                <a:solidFill>
                  <a:schemeClr val="tx1"/>
                </a:solidFill>
                <a:latin typeface="+mn-lt"/>
                <a:ea typeface="+mn-ea"/>
                <a:cs typeface="+mn-cs"/>
              </a:defRPr>
            </a:lvl9pPr>
          </a:lstStyle>
          <a:p>
            <a:pPr>
              <a:spcBef>
                <a:spcPts val="600"/>
              </a:spcBef>
            </a:pPr>
            <a:r>
              <a:rPr lang="en-US" sz="1600" b="1" dirty="0" smtClean="0"/>
              <a:t>Azure Storage Explorer</a:t>
            </a:r>
          </a:p>
          <a:p>
            <a:pPr marL="285750" indent="-285750">
              <a:lnSpc>
                <a:spcPct val="100000"/>
              </a:lnSpc>
              <a:spcBef>
                <a:spcPts val="600"/>
              </a:spcBef>
              <a:buFont typeface="Arial" panose="020B0604020202020204" pitchFamily="34" charset="0"/>
              <a:buChar char="•"/>
            </a:pPr>
            <a:r>
              <a:rPr lang="en-US" sz="1600" dirty="0" smtClean="0"/>
              <a:t>Browse Blobs, Queues, Tables</a:t>
            </a:r>
          </a:p>
          <a:p>
            <a:pPr marL="285750" indent="-285750">
              <a:lnSpc>
                <a:spcPct val="100000"/>
              </a:lnSpc>
              <a:spcBef>
                <a:spcPts val="600"/>
              </a:spcBef>
              <a:buFont typeface="Arial" panose="020B0604020202020204" pitchFamily="34" charset="0"/>
              <a:buChar char="•"/>
            </a:pPr>
            <a:r>
              <a:rPr lang="en-US" sz="1600" dirty="0" smtClean="0"/>
              <a:t>Query for specific table rows</a:t>
            </a:r>
            <a:endParaRPr lang="en-US" sz="1600" dirty="0"/>
          </a:p>
        </p:txBody>
      </p:sp>
      <p:sp>
        <p:nvSpPr>
          <p:cNvPr id="7" name="Text Placeholder 1"/>
          <p:cNvSpPr txBox="1">
            <a:spLocks/>
          </p:cNvSpPr>
          <p:nvPr/>
        </p:nvSpPr>
        <p:spPr>
          <a:xfrm>
            <a:off x="304800" y="1046730"/>
            <a:ext cx="8782135" cy="569387"/>
          </a:xfrm>
          <a:prstGeom prst="rect">
            <a:avLst/>
          </a:prstGeom>
        </p:spPr>
        <p:txBody>
          <a:bodyPr vert="horz" lIns="0" tIns="0" rIns="0" bIns="0" rtlCol="0">
            <a:spAutoFit/>
          </a:bodyPr>
          <a:lstStyle>
            <a:lvl1pPr marL="0" marR="0" indent="0" defTabSz="720214" eaLnBrk="1" fontAlgn="auto" latinLnBrk="0" hangingPunct="1">
              <a:lnSpc>
                <a:spcPct val="100000"/>
              </a:lnSpc>
              <a:spcBef>
                <a:spcPts val="600"/>
              </a:spcBef>
              <a:spcAft>
                <a:spcPts val="0"/>
              </a:spcAft>
              <a:buClrTx/>
              <a:buSzPct val="90000"/>
              <a:buFont typeface="Arial" pitchFamily="34" charset="0"/>
              <a:buNone/>
              <a:tabLst/>
              <a:defRPr sz="1600" b="1" spc="-56" baseline="0">
                <a:solidFill>
                  <a:schemeClr val="tx2">
                    <a:alpha val="99000"/>
                  </a:schemeClr>
                </a:solidFill>
                <a:latin typeface="+mj-lt"/>
              </a:defRPr>
            </a:lvl1pPr>
            <a:lvl2pPr marL="0" marR="0" indent="0" defTabSz="720214" eaLnBrk="1" fontAlgn="auto" latinLnBrk="0" hangingPunct="1">
              <a:lnSpc>
                <a:spcPct val="90000"/>
              </a:lnSpc>
              <a:spcBef>
                <a:spcPct val="20000"/>
              </a:spcBef>
              <a:spcAft>
                <a:spcPts val="0"/>
              </a:spcAft>
              <a:buClrTx/>
              <a:buSzPct val="90000"/>
              <a:buFont typeface="Wingdings" pitchFamily="2" charset="2"/>
              <a:buNone/>
              <a:tabLst/>
              <a:defRPr lang="en-US" sz="1890" spc="0" baseline="0" dirty="0" smtClean="0">
                <a:solidFill>
                  <a:schemeClr val="tx1">
                    <a:alpha val="99000"/>
                  </a:schemeClr>
                </a:solidFill>
                <a:latin typeface="+mn-lt"/>
              </a:defRPr>
            </a:lvl2pPr>
            <a:lvl3pPr marL="182553" marR="0" indent="0" defTabSz="720214" eaLnBrk="1" fontAlgn="auto" latinLnBrk="0" hangingPunct="1">
              <a:lnSpc>
                <a:spcPct val="90000"/>
              </a:lnSpc>
              <a:spcBef>
                <a:spcPct val="20000"/>
              </a:spcBef>
              <a:spcAft>
                <a:spcPts val="0"/>
              </a:spcAft>
              <a:buClrTx/>
              <a:buSzPct val="90000"/>
              <a:buFont typeface="Wingdings" pitchFamily="2" charset="2"/>
              <a:buNone/>
              <a:tabLst>
                <a:tab pos="628963" algn="l"/>
              </a:tabLst>
              <a:defRPr lang="en-US" sz="1890" spc="0" baseline="0" dirty="0" smtClean="0">
                <a:solidFill>
                  <a:schemeClr val="tx1">
                    <a:alpha val="99000"/>
                  </a:schemeClr>
                </a:solidFill>
                <a:latin typeface="+mn-lt"/>
              </a:defRPr>
            </a:lvl3pPr>
            <a:lvl4pPr marL="360106" marR="0" indent="0" defTabSz="720214" eaLnBrk="1" fontAlgn="auto" latinLnBrk="0" hangingPunct="1">
              <a:lnSpc>
                <a:spcPct val="90000"/>
              </a:lnSpc>
              <a:spcBef>
                <a:spcPct val="20000"/>
              </a:spcBef>
              <a:spcAft>
                <a:spcPts val="0"/>
              </a:spcAft>
              <a:buClrTx/>
              <a:buSzPct val="90000"/>
              <a:buFont typeface="Wingdings" pitchFamily="2" charset="2"/>
              <a:buNone/>
              <a:tabLst/>
              <a:defRPr lang="en-US" sz="1575" spc="0" baseline="0" dirty="0" smtClean="0">
                <a:solidFill>
                  <a:schemeClr val="tx1">
                    <a:alpha val="99000"/>
                  </a:schemeClr>
                </a:solidFill>
                <a:latin typeface="+mn-lt"/>
              </a:defRPr>
            </a:lvl4pPr>
            <a:lvl5pPr marL="546412" marR="0" indent="0" defTabSz="720214" eaLnBrk="1" fontAlgn="auto" latinLnBrk="0" hangingPunct="1">
              <a:lnSpc>
                <a:spcPct val="90000"/>
              </a:lnSpc>
              <a:spcBef>
                <a:spcPct val="20000"/>
              </a:spcBef>
              <a:spcAft>
                <a:spcPts val="0"/>
              </a:spcAft>
              <a:buClrTx/>
              <a:buSzPct val="90000"/>
              <a:buFont typeface="Wingdings" pitchFamily="2" charset="2"/>
              <a:buNone/>
              <a:tabLst>
                <a:tab pos="989083" algn="l"/>
              </a:tabLst>
              <a:defRPr lang="en-US" sz="1575" spc="0" baseline="0" dirty="0">
                <a:solidFill>
                  <a:schemeClr val="tx1">
                    <a:alpha val="99000"/>
                  </a:schemeClr>
                </a:solidFill>
                <a:latin typeface="+mn-lt"/>
              </a:defRPr>
            </a:lvl5pPr>
            <a:lvl6pPr marL="1980589" indent="-180053" defTabSz="720214">
              <a:spcBef>
                <a:spcPct val="20000"/>
              </a:spcBef>
              <a:buFont typeface="Arial" pitchFamily="34" charset="0"/>
              <a:buChar char="•"/>
              <a:defRPr sz="1575">
                <a:latin typeface="+mn-lt"/>
              </a:defRPr>
            </a:lvl6pPr>
            <a:lvl7pPr marL="2340695" indent="-180053" defTabSz="720214">
              <a:spcBef>
                <a:spcPct val="20000"/>
              </a:spcBef>
              <a:buFont typeface="Arial" pitchFamily="34" charset="0"/>
              <a:buChar char="•"/>
              <a:defRPr sz="1575">
                <a:latin typeface="+mn-lt"/>
              </a:defRPr>
            </a:lvl7pPr>
            <a:lvl8pPr marL="2700803" indent="-180053" defTabSz="720214">
              <a:spcBef>
                <a:spcPct val="20000"/>
              </a:spcBef>
              <a:buFont typeface="Arial" pitchFamily="34" charset="0"/>
              <a:buChar char="•"/>
              <a:defRPr sz="1575">
                <a:latin typeface="+mn-lt"/>
              </a:defRPr>
            </a:lvl8pPr>
            <a:lvl9pPr marL="3060910" indent="-180053" defTabSz="720214">
              <a:spcBef>
                <a:spcPct val="20000"/>
              </a:spcBef>
              <a:buFont typeface="Arial" pitchFamily="34" charset="0"/>
              <a:buChar char="•"/>
              <a:defRPr sz="1575">
                <a:latin typeface="+mn-lt"/>
              </a:defRPr>
            </a:lvl9pPr>
          </a:lstStyle>
          <a:p>
            <a:r>
              <a:rPr lang="en-US" dirty="0"/>
              <a:t>Visual Studio</a:t>
            </a:r>
          </a:p>
          <a:p>
            <a:pPr marL="285750" indent="-285750">
              <a:buFont typeface="Arial" panose="020B0604020202020204" pitchFamily="34" charset="0"/>
              <a:buChar char="•"/>
            </a:pPr>
            <a:r>
              <a:rPr lang="en-US" b="0" dirty="0"/>
              <a:t>Query/Browse Storage accounts</a:t>
            </a:r>
          </a:p>
        </p:txBody>
      </p:sp>
      <p:pic>
        <p:nvPicPr>
          <p:cNvPr id="8" name="Picture 7"/>
          <p:cNvPicPr>
            <a:picLocks noChangeAspect="1"/>
          </p:cNvPicPr>
          <p:nvPr/>
        </p:nvPicPr>
        <p:blipFill>
          <a:blip r:embed="rId4"/>
          <a:stretch>
            <a:fillRect/>
          </a:stretch>
        </p:blipFill>
        <p:spPr>
          <a:xfrm>
            <a:off x="439952" y="1819034"/>
            <a:ext cx="4342036" cy="4210015"/>
          </a:xfrm>
          <a:prstGeom prst="rect">
            <a:avLst/>
          </a:prstGeom>
        </p:spPr>
      </p:pic>
    </p:spTree>
    <p:extLst>
      <p:ext uri="{BB962C8B-B14F-4D97-AF65-F5344CB8AC3E}">
        <p14:creationId xmlns:p14="http://schemas.microsoft.com/office/powerpoint/2010/main" val="59945370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872803"/>
          </a:xfrm>
        </p:spPr>
        <p:txBody>
          <a:bodyPr/>
          <a:lstStyle/>
          <a:p>
            <a:r>
              <a:rPr lang="en-US" dirty="0">
                <a:hlinkClick r:id="rId2"/>
              </a:rPr>
              <a:t>http://www.windowsazure.com/en-us/develop/net/how-to-guides/table-services/</a:t>
            </a:r>
            <a:endParaRPr lang="en-US" dirty="0"/>
          </a:p>
        </p:txBody>
      </p:sp>
      <p:sp>
        <p:nvSpPr>
          <p:cNvPr id="3" name="Title 2"/>
          <p:cNvSpPr>
            <a:spLocks noGrp="1"/>
          </p:cNvSpPr>
          <p:nvPr>
            <p:ph type="title"/>
          </p:nvPr>
        </p:nvSpPr>
        <p:spPr>
          <a:xfrm>
            <a:off x="408908" y="243841"/>
            <a:ext cx="8782135" cy="1199944"/>
          </a:xfrm>
        </p:spPr>
        <p:txBody>
          <a:bodyPr/>
          <a:lstStyle/>
          <a:p>
            <a:r>
              <a:rPr lang="en-US" dirty="0"/>
              <a:t>How to </a:t>
            </a:r>
            <a:r>
              <a:rPr lang="en-US" dirty="0" smtClean="0"/>
              <a:t>create and connect to storage account</a:t>
            </a:r>
            <a:endParaRPr lang="en-US" dirty="0"/>
          </a:p>
        </p:txBody>
      </p:sp>
    </p:spTree>
    <p:extLst>
      <p:ext uri="{BB962C8B-B14F-4D97-AF65-F5344CB8AC3E}">
        <p14:creationId xmlns:p14="http://schemas.microsoft.com/office/powerpoint/2010/main" val="367759993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At-A-Glance</a:t>
            </a:r>
            <a:endParaRPr lang="en-US" dirty="0"/>
          </a:p>
        </p:txBody>
      </p:sp>
      <p:sp>
        <p:nvSpPr>
          <p:cNvPr id="3" name="Content Placeholder 2"/>
          <p:cNvSpPr>
            <a:spLocks noGrp="1"/>
          </p:cNvSpPr>
          <p:nvPr>
            <p:ph sz="quarter" idx="10"/>
          </p:nvPr>
        </p:nvSpPr>
        <p:spPr>
          <a:xfrm>
            <a:off x="408908" y="1561254"/>
            <a:ext cx="8787386" cy="4687181"/>
          </a:xfrm>
        </p:spPr>
        <p:txBody>
          <a:bodyPr/>
          <a:lstStyle/>
          <a:p>
            <a:r>
              <a:rPr lang="en-US" b="1" dirty="0" smtClean="0"/>
              <a:t>Applications: </a:t>
            </a:r>
            <a:r>
              <a:rPr lang="en-US" dirty="0" smtClean="0"/>
              <a:t>Blogs, Ecommerce, Forums, Wiki</a:t>
            </a:r>
          </a:p>
          <a:p>
            <a:r>
              <a:rPr lang="en-US" b="1" dirty="0" smtClean="0"/>
              <a:t>Data:</a:t>
            </a:r>
            <a:r>
              <a:rPr lang="en-US" dirty="0" smtClean="0"/>
              <a:t> SQL,  </a:t>
            </a:r>
            <a:r>
              <a:rPr lang="en-US" dirty="0" err="1" smtClean="0"/>
              <a:t>NoSQL</a:t>
            </a:r>
            <a:r>
              <a:rPr lang="en-US" dirty="0" smtClean="0"/>
              <a:t> Table Storage, 3</a:t>
            </a:r>
            <a:r>
              <a:rPr lang="en-US" baseline="30000" dirty="0" smtClean="0"/>
              <a:t>rd</a:t>
            </a:r>
            <a:r>
              <a:rPr lang="en-US" dirty="0" smtClean="0"/>
              <a:t> Party (</a:t>
            </a:r>
            <a:r>
              <a:rPr lang="en-US" dirty="0" err="1" smtClean="0"/>
              <a:t>MongoDb</a:t>
            </a:r>
            <a:r>
              <a:rPr lang="en-US" dirty="0" smtClean="0"/>
              <a:t>, </a:t>
            </a:r>
            <a:r>
              <a:rPr lang="en-US" dirty="0" err="1" smtClean="0"/>
              <a:t>etc</a:t>
            </a:r>
            <a:r>
              <a:rPr lang="en-US" dirty="0" smtClean="0"/>
              <a:t>)</a:t>
            </a:r>
          </a:p>
          <a:p>
            <a:r>
              <a:rPr lang="en-US" b="1" dirty="0" smtClean="0"/>
              <a:t>Runtime:</a:t>
            </a:r>
            <a:r>
              <a:rPr lang="en-US" dirty="0" smtClean="0"/>
              <a:t> .NET, Java, Node.js, Python, PHP, Ruby … and more</a:t>
            </a:r>
          </a:p>
          <a:p>
            <a:r>
              <a:rPr lang="en-US" b="1" dirty="0" smtClean="0"/>
              <a:t>Middleware:</a:t>
            </a:r>
            <a:r>
              <a:rPr lang="en-US" dirty="0" smtClean="0"/>
              <a:t> Azure Service Bus, BizTalk Services, 3</a:t>
            </a:r>
            <a:r>
              <a:rPr lang="en-US" baseline="30000" dirty="0" smtClean="0"/>
              <a:t>rd</a:t>
            </a:r>
            <a:r>
              <a:rPr lang="en-US" dirty="0" smtClean="0"/>
              <a:t> Party App Services</a:t>
            </a:r>
          </a:p>
          <a:p>
            <a:r>
              <a:rPr lang="en-US" b="1" dirty="0" smtClean="0"/>
              <a:t>O/S:</a:t>
            </a:r>
            <a:r>
              <a:rPr lang="en-US" dirty="0" smtClean="0"/>
              <a:t> Windows, Linux</a:t>
            </a:r>
          </a:p>
          <a:p>
            <a:r>
              <a:rPr lang="en-US" dirty="0" smtClean="0"/>
              <a:t>Virtualization/Servers: XS shared core 768MB to 8 core 56GB </a:t>
            </a:r>
          </a:p>
          <a:p>
            <a:r>
              <a:rPr lang="en-US" b="1" dirty="0" smtClean="0"/>
              <a:t>Storage:</a:t>
            </a:r>
            <a:r>
              <a:rPr lang="en-US" dirty="0" smtClean="0"/>
              <a:t> </a:t>
            </a:r>
            <a:r>
              <a:rPr lang="en-US" dirty="0"/>
              <a:t>Binary Blob </a:t>
            </a:r>
            <a:r>
              <a:rPr lang="en-US" dirty="0" smtClean="0"/>
              <a:t>Storage</a:t>
            </a:r>
          </a:p>
          <a:p>
            <a:r>
              <a:rPr lang="en-US" b="1" dirty="0" smtClean="0"/>
              <a:t>Networking:</a:t>
            </a:r>
            <a:r>
              <a:rPr lang="en-US" dirty="0" smtClean="0"/>
              <a:t> Traffic Manager, VPN</a:t>
            </a:r>
            <a:endParaRPr lang="en-US" dirty="0"/>
          </a:p>
        </p:txBody>
      </p:sp>
    </p:spTree>
    <p:extLst>
      <p:ext uri="{BB962C8B-B14F-4D97-AF65-F5344CB8AC3E}">
        <p14:creationId xmlns:p14="http://schemas.microsoft.com/office/powerpoint/2010/main" val="23496343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891510" y="2739374"/>
            <a:ext cx="1947690" cy="1949551"/>
            <a:chOff x="2652598" y="2717089"/>
            <a:chExt cx="1947690" cy="1949551"/>
          </a:xfrm>
        </p:grpSpPr>
        <p:sp>
          <p:nvSpPr>
            <p:cNvPr id="18" name="SQLDB"/>
            <p:cNvSpPr/>
            <p:nvPr/>
          </p:nvSpPr>
          <p:spPr bwMode="auto">
            <a:xfrm>
              <a:off x="2652598" y="2717089"/>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SQL Database</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7611" y="3002147"/>
              <a:ext cx="1197658" cy="960370"/>
            </a:xfrm>
            <a:prstGeom prst="rect">
              <a:avLst/>
            </a:prstGeom>
          </p:spPr>
        </p:pic>
      </p:grpSp>
      <p:grpSp>
        <p:nvGrpSpPr>
          <p:cNvPr id="5" name="Group 4"/>
          <p:cNvGrpSpPr/>
          <p:nvPr/>
        </p:nvGrpSpPr>
        <p:grpSpPr>
          <a:xfrm>
            <a:off x="474781" y="2739374"/>
            <a:ext cx="1947690" cy="1949551"/>
            <a:chOff x="2590800" y="2717087"/>
            <a:chExt cx="1947690" cy="1949551"/>
          </a:xfrm>
        </p:grpSpPr>
        <p:sp>
          <p:nvSpPr>
            <p:cNvPr id="21" name="TableStorage"/>
            <p:cNvSpPr/>
            <p:nvPr/>
          </p:nvSpPr>
          <p:spPr bwMode="auto">
            <a:xfrm>
              <a:off x="2590800" y="2717087"/>
              <a:ext cx="1947690" cy="1949551"/>
            </a:xfrm>
            <a:prstGeom prst="rect">
              <a:avLst/>
            </a:prstGeom>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Tables</a:t>
              </a:r>
              <a:endParaRPr lang="en-US" sz="1575" dirty="0">
                <a:gradFill>
                  <a:gsLst>
                    <a:gs pos="0">
                      <a:srgbClr val="FFFFFF"/>
                    </a:gs>
                    <a:gs pos="100000">
                      <a:srgbClr val="FFFFFF"/>
                    </a:gs>
                  </a:gsLst>
                  <a:lin ang="5400000" scaled="0"/>
                </a:gradFill>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5815" y="3002147"/>
              <a:ext cx="1197658" cy="960370"/>
            </a:xfrm>
            <a:prstGeom prst="rect">
              <a:avLst/>
            </a:prstGeom>
          </p:spPr>
        </p:pic>
      </p:grpSp>
      <p:grpSp>
        <p:nvGrpSpPr>
          <p:cNvPr id="4" name="Group 3"/>
          <p:cNvGrpSpPr/>
          <p:nvPr/>
        </p:nvGrpSpPr>
        <p:grpSpPr>
          <a:xfrm>
            <a:off x="2613691" y="2739374"/>
            <a:ext cx="1947690" cy="1949551"/>
            <a:chOff x="4800600" y="2717090"/>
            <a:chExt cx="1947690" cy="1949551"/>
          </a:xfrm>
        </p:grpSpPr>
        <p:sp>
          <p:nvSpPr>
            <p:cNvPr id="23" name="BlobStorage"/>
            <p:cNvSpPr/>
            <p:nvPr/>
          </p:nvSpPr>
          <p:spPr bwMode="auto">
            <a:xfrm>
              <a:off x="4800600" y="2717090"/>
              <a:ext cx="1947690" cy="1949551"/>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a:gradFill>
                    <a:gsLst>
                      <a:gs pos="0">
                        <a:srgbClr val="FFFFFF"/>
                      </a:gs>
                      <a:gs pos="100000">
                        <a:srgbClr val="FFFFFF"/>
                      </a:gs>
                    </a:gsLst>
                    <a:lin ang="5400000" scaled="0"/>
                  </a:gradFill>
                </a:rPr>
                <a:t>Azure </a:t>
              </a:r>
              <a:r>
                <a:rPr lang="en-US" sz="1575" dirty="0" smtClean="0">
                  <a:gradFill>
                    <a:gsLst>
                      <a:gs pos="0">
                        <a:srgbClr val="FFFFFF"/>
                      </a:gs>
                      <a:gs pos="100000">
                        <a:srgbClr val="FFFFFF"/>
                      </a:gs>
                    </a:gsLst>
                    <a:lin ang="5400000" scaled="0"/>
                  </a:gradFill>
                </a:rPr>
                <a:t>Blobs</a:t>
              </a:r>
              <a:endParaRPr lang="en-US" sz="1575" dirty="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75613" y="3002147"/>
              <a:ext cx="1197658" cy="960370"/>
            </a:xfrm>
            <a:prstGeom prst="rect">
              <a:avLst/>
            </a:prstGeom>
          </p:spPr>
        </p:pic>
      </p:grpSp>
      <p:sp useBgFill="1">
        <p:nvSpPr>
          <p:cNvPr id="11" name="Rectangle 10"/>
          <p:cNvSpPr/>
          <p:nvPr/>
        </p:nvSpPr>
        <p:spPr bwMode="auto">
          <a:xfrm>
            <a:off x="-28964" y="4683571"/>
            <a:ext cx="9601200" cy="16832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08909" y="1136629"/>
            <a:ext cx="8782135" cy="1192791"/>
          </a:xfrm>
        </p:spPr>
        <p:txBody>
          <a:bodyPr/>
          <a:lstStyle/>
          <a:p>
            <a:r>
              <a:rPr lang="en-US" dirty="0"/>
              <a:t>Azure Data Management</a:t>
            </a:r>
            <a:br>
              <a:rPr lang="en-US" dirty="0"/>
            </a:br>
            <a:endParaRPr lang="en-US" dirty="0"/>
          </a:p>
        </p:txBody>
      </p:sp>
      <p:grpSp>
        <p:nvGrpSpPr>
          <p:cNvPr id="6" name="Group 5"/>
          <p:cNvGrpSpPr/>
          <p:nvPr/>
        </p:nvGrpSpPr>
        <p:grpSpPr>
          <a:xfrm>
            <a:off x="4752601" y="2739374"/>
            <a:ext cx="1947690" cy="1949551"/>
            <a:chOff x="533558" y="2717089"/>
            <a:chExt cx="1947690" cy="1949551"/>
          </a:xfrm>
        </p:grpSpPr>
        <p:sp>
          <p:nvSpPr>
            <p:cNvPr id="12" name="Rectangle 11"/>
            <p:cNvSpPr/>
            <p:nvPr/>
          </p:nvSpPr>
          <p:spPr bwMode="auto">
            <a:xfrm>
              <a:off x="533558" y="2717089"/>
              <a:ext cx="1947690" cy="1949551"/>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6016" tIns="96016" rIns="96016" bIns="72025" numCol="1" rtlCol="0" anchor="b" anchorCtr="0" compatLnSpc="1">
              <a:prstTxWarp prst="textNoShape">
                <a:avLst/>
              </a:prstTxWarp>
            </a:bodyPr>
            <a:lstStyle/>
            <a:p>
              <a:pPr defTabSz="719976"/>
              <a:r>
                <a:rPr lang="en-US" sz="1575" dirty="0" smtClean="0">
                  <a:gradFill>
                    <a:gsLst>
                      <a:gs pos="0">
                        <a:srgbClr val="FFFFFF"/>
                      </a:gs>
                      <a:gs pos="100000">
                        <a:srgbClr val="FFFFFF"/>
                      </a:gs>
                    </a:gsLst>
                    <a:lin ang="5400000" scaled="0"/>
                  </a:gradFill>
                </a:rPr>
                <a:t>Azure Queues</a:t>
              </a:r>
              <a:endParaRPr lang="en-US" sz="1575" dirty="0">
                <a:gradFill>
                  <a:gsLst>
                    <a:gs pos="0">
                      <a:srgbClr val="FFFFFF"/>
                    </a:gs>
                    <a:gs pos="100000">
                      <a:srgbClr val="FFFFFF"/>
                    </a:gs>
                  </a:gsLst>
                  <a:lin ang="5400000" scaled="0"/>
                </a:gradFill>
              </a:endParaRPr>
            </a:p>
          </p:txBody>
        </p:sp>
        <p:sp>
          <p:nvSpPr>
            <p:cNvPr id="33" name="Freeform 16"/>
            <p:cNvSpPr>
              <a:spLocks noEditPoints="1"/>
            </p:cNvSpPr>
            <p:nvPr/>
          </p:nvSpPr>
          <p:spPr bwMode="auto">
            <a:xfrm>
              <a:off x="818442" y="2958787"/>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29763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08909" y="2096999"/>
            <a:ext cx="3315760" cy="331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13" tIns="36013" rIns="36013" bIns="36013" numCol="1" spcCol="0" rtlCol="0" fromWordArt="0" anchor="ctr" anchorCtr="0" forceAA="0" compatLnSpc="1">
            <a:prstTxWarp prst="textNoShape">
              <a:avLst/>
            </a:prstTxWarp>
            <a:noAutofit/>
          </a:bodyPr>
          <a:lstStyle/>
          <a:p>
            <a:pPr algn="ctr" defTabSz="720006"/>
            <a:endParaRPr lang="en-US" sz="1497"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mtClean="0"/>
              <a:t>Azure Blob Storage</a:t>
            </a:r>
            <a:endParaRPr lang="en-US" dirty="0"/>
          </a:p>
        </p:txBody>
      </p:sp>
      <p:sp>
        <p:nvSpPr>
          <p:cNvPr id="13" name="Text Placeholder 12"/>
          <p:cNvSpPr>
            <a:spLocks noGrp="1"/>
          </p:cNvSpPr>
          <p:nvPr>
            <p:ph type="body" sz="quarter" idx="10"/>
          </p:nvPr>
        </p:nvSpPr>
        <p:spPr>
          <a:xfrm>
            <a:off x="4096946" y="2576634"/>
            <a:ext cx="5342059" cy="2355773"/>
          </a:xfrm>
        </p:spPr>
        <p:txBody>
          <a:bodyPr/>
          <a:lstStyle/>
          <a:p>
            <a:r>
              <a:rPr lang="en-US" dirty="0"/>
              <a:t>Unstructured Data </a:t>
            </a:r>
            <a:r>
              <a:rPr lang="en-US" dirty="0" smtClean="0"/>
              <a:t>Storage</a:t>
            </a:r>
          </a:p>
          <a:p>
            <a:r>
              <a:rPr lang="en-US" sz="1890" spc="-40" dirty="0">
                <a:gradFill>
                  <a:gsLst>
                    <a:gs pos="0">
                      <a:schemeClr val="tx1"/>
                    </a:gs>
                    <a:gs pos="100000">
                      <a:schemeClr val="tx1"/>
                    </a:gs>
                  </a:gsLst>
                  <a:lin ang="5400000" scaled="0"/>
                </a:gradFill>
                <a:latin typeface="+mn-lt"/>
              </a:rPr>
              <a:t>Managed service</a:t>
            </a:r>
            <a:endParaRPr lang="en-US" sz="1890" dirty="0"/>
          </a:p>
          <a:p>
            <a:r>
              <a:rPr lang="en-US" sz="1890" spc="-40" dirty="0">
                <a:gradFill>
                  <a:gsLst>
                    <a:gs pos="0">
                      <a:schemeClr val="tx1"/>
                    </a:gs>
                    <a:gs pos="100000">
                      <a:schemeClr val="tx1"/>
                    </a:gs>
                  </a:gsLst>
                  <a:lin ang="5400000" scaled="0"/>
                </a:gradFill>
                <a:latin typeface="+mn-lt"/>
              </a:rPr>
              <a:t>Hundreds of gigabytes per blob in size </a:t>
            </a:r>
          </a:p>
          <a:p>
            <a:r>
              <a:rPr lang="en-US" sz="1890" spc="-40" dirty="0">
                <a:gradFill>
                  <a:gsLst>
                    <a:gs pos="0">
                      <a:schemeClr val="tx1"/>
                    </a:gs>
                    <a:gs pos="100000">
                      <a:schemeClr val="tx1"/>
                    </a:gs>
                  </a:gsLst>
                  <a:lin ang="5400000" scaled="0"/>
                </a:gradFill>
                <a:latin typeface="+mn-lt"/>
              </a:rPr>
              <a:t>100TB per storage account</a:t>
            </a:r>
          </a:p>
          <a:p>
            <a:r>
              <a:rPr lang="en-US" sz="1890" spc="-40" dirty="0">
                <a:gradFill>
                  <a:gsLst>
                    <a:gs pos="0">
                      <a:schemeClr val="tx1"/>
                    </a:gs>
                    <a:gs pos="100000">
                      <a:schemeClr val="tx1"/>
                    </a:gs>
                  </a:gsLst>
                  <a:lin ang="5400000" scaled="0"/>
                </a:gradFill>
                <a:latin typeface="+mn-lt"/>
              </a:rPr>
              <a:t>REST API</a:t>
            </a:r>
          </a:p>
          <a:p>
            <a:r>
              <a:rPr lang="en-US" sz="1890" spc="-40" dirty="0">
                <a:gradFill>
                  <a:gsLst>
                    <a:gs pos="0">
                      <a:schemeClr val="tx1"/>
                    </a:gs>
                    <a:gs pos="100000">
                      <a:schemeClr val="tx1"/>
                    </a:gs>
                  </a:gsLst>
                  <a:lin ang="5400000" scaled="0"/>
                </a:gradFill>
                <a:latin typeface="+mn-lt"/>
              </a:rPr>
              <a:t>Geo-replication for disaster recovery</a:t>
            </a:r>
          </a:p>
          <a:p>
            <a:endParaRPr lang="en-US" sz="1890" spc="-40" dirty="0">
              <a:gradFill>
                <a:gsLst>
                  <a:gs pos="0">
                    <a:schemeClr val="tx1"/>
                  </a:gs>
                  <a:gs pos="100000">
                    <a:schemeClr val="tx1"/>
                  </a:gs>
                </a:gsLst>
                <a:lin ang="5400000" scaled="0"/>
              </a:gradFill>
              <a:latin typeface="+mn-lt"/>
            </a:endParaRPr>
          </a:p>
        </p:txBody>
      </p:sp>
      <p:sp>
        <p:nvSpPr>
          <p:cNvPr id="18" name="Freeform 17"/>
          <p:cNvSpPr>
            <a:spLocks noEditPoints="1"/>
          </p:cNvSpPr>
          <p:nvPr/>
        </p:nvSpPr>
        <p:spPr bwMode="auto">
          <a:xfrm>
            <a:off x="1103034" y="2855715"/>
            <a:ext cx="1927506" cy="1798327"/>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5" tIns="36013" rIns="72025" bIns="36013"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fontAlgn="auto">
              <a:spcBef>
                <a:spcPts val="0"/>
              </a:spcBef>
              <a:spcAft>
                <a:spcPts val="0"/>
              </a:spcAft>
            </a:pPr>
            <a:endParaRPr lang="en-US" sz="1890" dirty="0">
              <a:solidFill>
                <a:srgbClr val="5F5F5F"/>
              </a:solidFill>
            </a:endParaRPr>
          </a:p>
        </p:txBody>
      </p:sp>
    </p:spTree>
    <p:extLst>
      <p:ext uri="{BB962C8B-B14F-4D97-AF65-F5344CB8AC3E}">
        <p14:creationId xmlns:p14="http://schemas.microsoft.com/office/powerpoint/2010/main" val="393398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Storage Concepts</a:t>
            </a:r>
            <a:endParaRPr lang="en-US" dirty="0"/>
          </a:p>
        </p:txBody>
      </p:sp>
      <p:sp>
        <p:nvSpPr>
          <p:cNvPr id="100" name="Rectangle 99"/>
          <p:cNvSpPr/>
          <p:nvPr/>
        </p:nvSpPr>
        <p:spPr bwMode="auto">
          <a:xfrm>
            <a:off x="944388" y="2005191"/>
            <a:ext cx="7712424" cy="36013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r>
              <a:rPr lang="en-US" sz="1575" dirty="0">
                <a:solidFill>
                  <a:srgbClr val="FFFFFF">
                    <a:alpha val="99000"/>
                  </a:srgbClr>
                </a:solidFill>
                <a:latin typeface="Consolas" pitchFamily="49" charset="0"/>
                <a:cs typeface="Consolas" pitchFamily="49" charset="0"/>
              </a:rPr>
              <a:t>http://&lt;account&gt;.</a:t>
            </a:r>
            <a:r>
              <a:rPr lang="en-US" sz="1575" b="1" dirty="0">
                <a:solidFill>
                  <a:srgbClr val="FFFFFF">
                    <a:alpha val="99000"/>
                  </a:srgbClr>
                </a:solidFill>
                <a:latin typeface="Consolas" pitchFamily="49" charset="0"/>
                <a:cs typeface="Consolas" pitchFamily="49" charset="0"/>
              </a:rPr>
              <a:t>blob</a:t>
            </a:r>
            <a:r>
              <a:rPr lang="en-US" sz="1575" dirty="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48342" y="2328795"/>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sp>
        <p:nvSpPr>
          <p:cNvPr id="102" name="Down Arrow 101"/>
          <p:cNvSpPr/>
          <p:nvPr/>
        </p:nvSpPr>
        <p:spPr bwMode="auto">
          <a:xfrm rot="10800000">
            <a:off x="5903798" y="2328796"/>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sp>
        <p:nvSpPr>
          <p:cNvPr id="103" name="Down Arrow 102"/>
          <p:cNvSpPr/>
          <p:nvPr/>
        </p:nvSpPr>
        <p:spPr bwMode="auto">
          <a:xfrm rot="10800000">
            <a:off x="7280305" y="2328796"/>
            <a:ext cx="238017" cy="310522"/>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72018" tIns="36010" rIns="72018" bIns="36010" numCol="1" rtlCol="0" anchor="ctr" anchorCtr="0" compatLnSpc="1">
            <a:prstTxWarp prst="textNoShape">
              <a:avLst/>
            </a:prstTxWarp>
          </a:bodyPr>
          <a:lstStyle/>
          <a:p>
            <a:pPr algn="ctr" defTabSz="719976"/>
            <a:endParaRPr lang="en-US" sz="1812" dirty="0">
              <a:solidFill>
                <a:srgbClr val="FFFFFF"/>
              </a:solidFill>
              <a:latin typeface="Calibri"/>
            </a:endParaRPr>
          </a:p>
        </p:txBody>
      </p:sp>
      <p:grpSp>
        <p:nvGrpSpPr>
          <p:cNvPr id="5" name="Group 4"/>
          <p:cNvGrpSpPr/>
          <p:nvPr/>
        </p:nvGrpSpPr>
        <p:grpSpPr>
          <a:xfrm>
            <a:off x="2286000" y="2686534"/>
            <a:ext cx="5733852" cy="3385305"/>
            <a:chOff x="944389" y="2530606"/>
            <a:chExt cx="5733852" cy="3385305"/>
          </a:xfrm>
        </p:grpSpPr>
        <p:sp>
          <p:nvSpPr>
            <p:cNvPr id="66" name="Rounded Rectangle 65"/>
            <p:cNvSpPr/>
            <p:nvPr/>
          </p:nvSpPr>
          <p:spPr>
            <a:xfrm>
              <a:off x="4944731" y="2530606"/>
              <a:ext cx="1733510"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Blob</a:t>
              </a:r>
            </a:p>
          </p:txBody>
        </p:sp>
        <p:sp>
          <p:nvSpPr>
            <p:cNvPr id="69" name="Rounded Rectangle 68"/>
            <p:cNvSpPr/>
            <p:nvPr/>
          </p:nvSpPr>
          <p:spPr>
            <a:xfrm>
              <a:off x="2917725" y="2530607"/>
              <a:ext cx="1925685"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Container</a:t>
              </a:r>
            </a:p>
          </p:txBody>
        </p:sp>
        <p:sp>
          <p:nvSpPr>
            <p:cNvPr id="72" name="Rounded Rectangle 71"/>
            <p:cNvSpPr/>
            <p:nvPr/>
          </p:nvSpPr>
          <p:spPr>
            <a:xfrm>
              <a:off x="944389" y="2530607"/>
              <a:ext cx="1859887" cy="33853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216074" rIns="72025" bIns="36013"/>
            <a:lstStyle/>
            <a:p>
              <a:pPr defTabSz="1225362" fontAlgn="auto">
                <a:lnSpc>
                  <a:spcPct val="90000"/>
                </a:lnSpc>
                <a:spcAft>
                  <a:spcPct val="35000"/>
                </a:spcAft>
              </a:pPr>
              <a:r>
                <a:rPr lang="en-US" sz="2206" dirty="0">
                  <a:solidFill>
                    <a:srgbClr val="595959">
                      <a:alpha val="98824"/>
                    </a:srgbClr>
                  </a:solidFill>
                  <a:latin typeface="Segoe UI Light" pitchFamily="34" charset="0"/>
                </a:rPr>
                <a:t>Account</a:t>
              </a:r>
              <a:endParaRPr lang="en-US" sz="2442" dirty="0">
                <a:solidFill>
                  <a:srgbClr val="595959">
                    <a:alpha val="98824"/>
                  </a:srgbClr>
                </a:solidFill>
                <a:latin typeface="Segoe UI Light" pitchFamily="34" charset="0"/>
              </a:endParaRPr>
            </a:p>
          </p:txBody>
        </p:sp>
        <p:cxnSp>
          <p:nvCxnSpPr>
            <p:cNvPr id="4" name="Straight Connector 3"/>
            <p:cNvCxnSpPr/>
            <p:nvPr/>
          </p:nvCxnSpPr>
          <p:spPr>
            <a:xfrm>
              <a:off x="2344020" y="4695078"/>
              <a:ext cx="1211376" cy="80212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335834" y="3982984"/>
              <a:ext cx="1178637" cy="82668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289085" y="4442566"/>
              <a:ext cx="1170495"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err="1">
                  <a:solidFill>
                    <a:srgbClr val="FFFFFF">
                      <a:alpha val="99000"/>
                    </a:srgbClr>
                  </a:solidFill>
                </a:rPr>
                <a:t>contoso</a:t>
              </a:r>
              <a:endParaRPr lang="en-US" sz="1575" dirty="0">
                <a:solidFill>
                  <a:srgbClr val="FFFFFF">
                    <a:alpha val="99000"/>
                  </a:srgbClr>
                </a:solidFill>
              </a:endParaRPr>
            </a:p>
          </p:txBody>
        </p:sp>
        <p:cxnSp>
          <p:nvCxnSpPr>
            <p:cNvPr id="119" name="Straight Connector 118"/>
            <p:cNvCxnSpPr/>
            <p:nvPr/>
          </p:nvCxnSpPr>
          <p:spPr>
            <a:xfrm>
              <a:off x="4390262" y="5390799"/>
              <a:ext cx="810312"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332968" y="4032095"/>
              <a:ext cx="1003113" cy="5238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332967" y="3540996"/>
              <a:ext cx="941612" cy="59750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186883" y="3294874"/>
              <a:ext cx="1249209"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PIC01.JPG</a:t>
              </a:r>
            </a:p>
          </p:txBody>
        </p:sp>
        <p:sp>
          <p:nvSpPr>
            <p:cNvPr id="117" name="Rectangle 116"/>
            <p:cNvSpPr/>
            <p:nvPr/>
          </p:nvSpPr>
          <p:spPr>
            <a:xfrm>
              <a:off x="5186881" y="4195223"/>
              <a:ext cx="1249211"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PIC02.JPG</a:t>
              </a:r>
            </a:p>
          </p:txBody>
        </p:sp>
        <p:sp>
          <p:nvSpPr>
            <p:cNvPr id="79" name="Rectangle 78"/>
            <p:cNvSpPr/>
            <p:nvPr/>
          </p:nvSpPr>
          <p:spPr>
            <a:xfrm>
              <a:off x="3308375" y="3775063"/>
              <a:ext cx="1132255"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images</a:t>
              </a:r>
            </a:p>
          </p:txBody>
        </p:sp>
        <p:sp>
          <p:nvSpPr>
            <p:cNvPr id="98" name="Rounded Rectangle 97"/>
            <p:cNvSpPr/>
            <p:nvPr/>
          </p:nvSpPr>
          <p:spPr>
            <a:xfrm>
              <a:off x="5186883" y="5110072"/>
              <a:ext cx="1249209"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VID1.AVI</a:t>
              </a:r>
            </a:p>
          </p:txBody>
        </p:sp>
        <p:sp>
          <p:nvSpPr>
            <p:cNvPr id="92" name="Rectangle 91"/>
            <p:cNvSpPr/>
            <p:nvPr/>
          </p:nvSpPr>
          <p:spPr>
            <a:xfrm>
              <a:off x="3308376" y="5110072"/>
              <a:ext cx="1132256" cy="58809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72025" tIns="36013" rIns="72025" bIns="36013" anchor="ctr"/>
            <a:lstStyle/>
            <a:p>
              <a:pPr defTabSz="720214" fontAlgn="auto">
                <a:spcBef>
                  <a:spcPts val="0"/>
                </a:spcBef>
                <a:spcAft>
                  <a:spcPts val="0"/>
                </a:spcAft>
              </a:pPr>
              <a:r>
                <a:rPr lang="en-US" sz="1575" dirty="0">
                  <a:solidFill>
                    <a:srgbClr val="FFFFFF">
                      <a:alpha val="99000"/>
                    </a:srgbClr>
                  </a:solidFill>
                </a:rPr>
                <a:t>videos</a:t>
              </a:r>
            </a:p>
          </p:txBody>
        </p:sp>
      </p:grpSp>
    </p:spTree>
    <p:extLst>
      <p:ext uri="{BB962C8B-B14F-4D97-AF65-F5344CB8AC3E}">
        <p14:creationId xmlns:p14="http://schemas.microsoft.com/office/powerpoint/2010/main" val="259946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408908" y="3083897"/>
            <a:ext cx="3176111" cy="872774"/>
          </a:xfrm>
        </p:spPr>
        <p:txBody>
          <a:bodyPr/>
          <a:lstStyle/>
          <a:p>
            <a:pPr algn="r"/>
            <a:r>
              <a:rPr lang="en-US" dirty="0" smtClean="0">
                <a:solidFill>
                  <a:schemeClr val="accent2">
                    <a:alpha val="99000"/>
                  </a:schemeClr>
                </a:solidFill>
              </a:rPr>
              <a:t>Main Web Service Operations</a:t>
            </a:r>
          </a:p>
        </p:txBody>
      </p:sp>
      <p:sp>
        <p:nvSpPr>
          <p:cNvPr id="8" name="Rectangle 7"/>
          <p:cNvSpPr/>
          <p:nvPr/>
        </p:nvSpPr>
        <p:spPr bwMode="auto">
          <a:xfrm>
            <a:off x="3903892" y="2095749"/>
            <a:ext cx="5289651" cy="28490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296500" bIns="36012" numCol="1" rtlCol="0" anchor="ctr" anchorCtr="0" compatLnSpc="1">
            <a:prstTxWarp prst="textNoShape">
              <a:avLst/>
            </a:prstTxWarp>
          </a:bodyPr>
          <a:lstStyle/>
          <a:p>
            <a:pPr defTabSz="720036"/>
            <a:r>
              <a:rPr lang="en-US" sz="2206" dirty="0" err="1">
                <a:gradFill>
                  <a:gsLst>
                    <a:gs pos="0">
                      <a:srgbClr val="FFFFFF"/>
                    </a:gs>
                    <a:gs pos="100000">
                      <a:srgbClr val="FFFFFF"/>
                    </a:gs>
                  </a:gsLst>
                  <a:lin ang="5400000" scaled="0"/>
                </a:gradFill>
              </a:rPr>
              <a:t>PutBlob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GetBlob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DeleteBlob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CopyBlob</a:t>
            </a:r>
            <a:endParaRPr lang="en-US" sz="2206" dirty="0">
              <a:gradFill>
                <a:gsLst>
                  <a:gs pos="0">
                    <a:srgbClr val="FFFFFF"/>
                  </a:gs>
                  <a:gs pos="100000">
                    <a:srgbClr val="FFFFFF"/>
                  </a:gs>
                </a:gsLst>
                <a:lin ang="5400000" scaled="0"/>
              </a:gradFill>
            </a:endParaRPr>
          </a:p>
          <a:p>
            <a:pPr defTabSz="720036"/>
            <a:r>
              <a:rPr lang="en-US" sz="2206" dirty="0" err="1">
                <a:gradFill>
                  <a:gsLst>
                    <a:gs pos="0">
                      <a:srgbClr val="FFFFFF"/>
                    </a:gs>
                    <a:gs pos="100000">
                      <a:srgbClr val="FFFFFF"/>
                    </a:gs>
                  </a:gsLst>
                  <a:lin ang="5400000" scaled="0"/>
                </a:gradFill>
              </a:rPr>
              <a:t>SnapshotBlob</a:t>
            </a:r>
            <a:r>
              <a:rPr lang="en-US" sz="2206" dirty="0">
                <a:gradFill>
                  <a:gsLst>
                    <a:gs pos="0">
                      <a:srgbClr val="FFFFFF"/>
                    </a:gs>
                    <a:gs pos="100000">
                      <a:srgbClr val="FFFFFF"/>
                    </a:gs>
                  </a:gsLst>
                  <a:lin ang="5400000" scaled="0"/>
                </a:gradFill>
              </a:rPr>
              <a:t> </a:t>
            </a:r>
          </a:p>
          <a:p>
            <a:pPr defTabSz="720036"/>
            <a:r>
              <a:rPr lang="en-US" sz="2206" dirty="0" err="1">
                <a:gradFill>
                  <a:gsLst>
                    <a:gs pos="0">
                      <a:srgbClr val="FFFFFF"/>
                    </a:gs>
                    <a:gs pos="100000">
                      <a:srgbClr val="FFFFFF"/>
                    </a:gs>
                  </a:gsLst>
                  <a:lin ang="5400000" scaled="0"/>
                </a:gradFill>
              </a:rPr>
              <a:t>LeaseBlob</a:t>
            </a:r>
            <a:r>
              <a:rPr lang="en-US" sz="2206" dirty="0">
                <a:gradFill>
                  <a:gsLst>
                    <a:gs pos="0">
                      <a:srgbClr val="FFFFFF"/>
                    </a:gs>
                    <a:gs pos="100000">
                      <a:srgbClr val="FFFFFF"/>
                    </a:gs>
                  </a:gsLst>
                  <a:lin ang="5400000" scaled="0"/>
                </a:gradFill>
              </a:rPr>
              <a:t> </a:t>
            </a:r>
          </a:p>
        </p:txBody>
      </p:sp>
      <p:sp>
        <p:nvSpPr>
          <p:cNvPr id="10" name="Freeform 9"/>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pic>
        <p:nvPicPr>
          <p:cNvPr id="4098" name="Picture 2" descr="http://1.bp.blogspot.com/-7aRhFnlWYV8/T0uBCnPU2OI/AAAAAAAAAJQ/PNqbCXHvD8M/s200/JENNAHHS+SHITTY+ARR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1148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19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408908" y="3083898"/>
            <a:ext cx="3176111" cy="1309160"/>
          </a:xfrm>
        </p:spPr>
        <p:txBody>
          <a:bodyPr/>
          <a:lstStyle/>
          <a:p>
            <a:pPr algn="r"/>
            <a:r>
              <a:rPr lang="en-US" dirty="0">
                <a:solidFill>
                  <a:schemeClr val="accent2">
                    <a:alpha val="99000"/>
                  </a:schemeClr>
                </a:solidFill>
              </a:rPr>
              <a:t>Associate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Metadata </a:t>
            </a:r>
            <a:br>
              <a:rPr lang="en-US" dirty="0" smtClean="0">
                <a:solidFill>
                  <a:schemeClr val="accent2">
                    <a:alpha val="99000"/>
                  </a:schemeClr>
                </a:solidFill>
              </a:rPr>
            </a:br>
            <a:r>
              <a:rPr lang="en-US" dirty="0" smtClean="0">
                <a:solidFill>
                  <a:schemeClr val="accent2">
                    <a:alpha val="99000"/>
                  </a:schemeClr>
                </a:solidFill>
              </a:rPr>
              <a:t>with </a:t>
            </a:r>
            <a:r>
              <a:rPr lang="en-US" dirty="0">
                <a:solidFill>
                  <a:schemeClr val="accent2">
                    <a:alpha val="99000"/>
                  </a:schemeClr>
                </a:solidFill>
              </a:rPr>
              <a:t>Blob</a:t>
            </a:r>
          </a:p>
        </p:txBody>
      </p:sp>
      <p:sp>
        <p:nvSpPr>
          <p:cNvPr id="6" name="Rectangle 5"/>
          <p:cNvSpPr/>
          <p:nvPr/>
        </p:nvSpPr>
        <p:spPr bwMode="auto">
          <a:xfrm>
            <a:off x="3903892" y="2095749"/>
            <a:ext cx="5289651" cy="35301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944749" bIns="36012" numCol="1" rtlCol="0" anchor="ctr" anchorCtr="0" compatLnSpc="1">
            <a:prstTxWarp prst="textNoShape">
              <a:avLst/>
            </a:prstTxWarp>
          </a:bodyPr>
          <a:lstStyle/>
          <a:p>
            <a:pPr defTabSz="720036"/>
            <a:r>
              <a:rPr lang="en-US" sz="1890" dirty="0">
                <a:gradFill>
                  <a:gsLst>
                    <a:gs pos="0">
                      <a:srgbClr val="FFFFFF"/>
                    </a:gs>
                    <a:gs pos="100000">
                      <a:srgbClr val="FFFFFF"/>
                    </a:gs>
                  </a:gsLst>
                  <a:lin ang="5400000" scaled="0"/>
                </a:gradFill>
              </a:rPr>
              <a:t>Standard HTTP metadata/headers </a:t>
            </a:r>
            <a:br>
              <a:rPr lang="en-US" sz="1890" dirty="0">
                <a:gradFill>
                  <a:gsLst>
                    <a:gs pos="0">
                      <a:srgbClr val="FFFFFF"/>
                    </a:gs>
                    <a:gs pos="100000">
                      <a:srgbClr val="FFFFFF"/>
                    </a:gs>
                  </a:gsLst>
                  <a:lin ang="5400000" scaled="0"/>
                </a:gradFill>
              </a:rPr>
            </a:br>
            <a:r>
              <a:rPr lang="en-US" sz="1890" dirty="0">
                <a:gradFill>
                  <a:gsLst>
                    <a:gs pos="0">
                      <a:srgbClr val="FFFFFF"/>
                    </a:gs>
                    <a:gs pos="100000">
                      <a:srgbClr val="FFFFFF"/>
                    </a:gs>
                  </a:gsLst>
                  <a:lin ang="5400000" scaled="0"/>
                </a:gradFill>
              </a:rPr>
              <a:t>(Cache-Control, Content-Encoding, Content-Type, </a:t>
            </a:r>
            <a:r>
              <a:rPr lang="en-US" sz="1890" dirty="0" err="1">
                <a:gradFill>
                  <a:gsLst>
                    <a:gs pos="0">
                      <a:srgbClr val="FFFFFF"/>
                    </a:gs>
                    <a:gs pos="100000">
                      <a:srgbClr val="FFFFFF"/>
                    </a:gs>
                  </a:gsLst>
                  <a:lin ang="5400000" scaled="0"/>
                </a:gradFill>
              </a:rPr>
              <a:t>etc</a:t>
            </a:r>
            <a:r>
              <a:rPr lang="en-US" sz="1890" dirty="0">
                <a:gradFill>
                  <a:gsLst>
                    <a:gs pos="0">
                      <a:srgbClr val="FFFFFF"/>
                    </a:gs>
                    <a:gs pos="100000">
                      <a:srgbClr val="FFFFFF"/>
                    </a:gs>
                  </a:gsLst>
                  <a:lin ang="5400000" scaled="0"/>
                </a:gradFill>
              </a:rPr>
              <a:t>)</a:t>
            </a:r>
          </a:p>
          <a:p>
            <a:pPr defTabSz="720036"/>
            <a:endParaRPr lang="en-US" sz="1890" dirty="0">
              <a:gradFill>
                <a:gsLst>
                  <a:gs pos="0">
                    <a:srgbClr val="FFFFFF"/>
                  </a:gs>
                  <a:gs pos="100000">
                    <a:srgbClr val="FFFFFF"/>
                  </a:gs>
                </a:gsLst>
                <a:lin ang="5400000" scaled="0"/>
              </a:gradFill>
            </a:endParaRPr>
          </a:p>
          <a:p>
            <a:pPr defTabSz="720036"/>
            <a:r>
              <a:rPr lang="en-US" sz="1890" dirty="0">
                <a:gradFill>
                  <a:gsLst>
                    <a:gs pos="0">
                      <a:srgbClr val="FFFFFF"/>
                    </a:gs>
                    <a:gs pos="100000">
                      <a:srgbClr val="FFFFFF"/>
                    </a:gs>
                  </a:gsLst>
                  <a:lin ang="5400000" scaled="0"/>
                </a:gradFill>
              </a:rPr>
              <a:t>Metadata is &lt;name, value&gt; pairs, up to 8KB per blob</a:t>
            </a:r>
          </a:p>
          <a:p>
            <a:pPr defTabSz="720036"/>
            <a:endParaRPr lang="en-US" sz="1890" dirty="0">
              <a:gradFill>
                <a:gsLst>
                  <a:gs pos="0">
                    <a:srgbClr val="FFFFFF"/>
                  </a:gs>
                  <a:gs pos="100000">
                    <a:srgbClr val="FFFFFF"/>
                  </a:gs>
                </a:gsLst>
                <a:lin ang="5400000" scaled="0"/>
              </a:gradFill>
            </a:endParaRPr>
          </a:p>
          <a:p>
            <a:pPr defTabSz="720036"/>
            <a:r>
              <a:rPr lang="en-US" sz="1890" dirty="0">
                <a:gradFill>
                  <a:gsLst>
                    <a:gs pos="0">
                      <a:srgbClr val="FFFFFF"/>
                    </a:gs>
                    <a:gs pos="100000">
                      <a:srgbClr val="FFFFFF"/>
                    </a:gs>
                  </a:gsLst>
                  <a:lin ang="5400000" scaled="0"/>
                </a:gradFill>
              </a:rPr>
              <a:t>Either as part of </a:t>
            </a:r>
            <a:r>
              <a:rPr lang="en-US" sz="1890" dirty="0" err="1">
                <a:gradFill>
                  <a:gsLst>
                    <a:gs pos="0">
                      <a:srgbClr val="FFFFFF"/>
                    </a:gs>
                    <a:gs pos="100000">
                      <a:srgbClr val="FFFFFF"/>
                    </a:gs>
                  </a:gsLst>
                  <a:lin ang="5400000" scaled="0"/>
                </a:gradFill>
              </a:rPr>
              <a:t>PutBlob</a:t>
            </a:r>
            <a:r>
              <a:rPr lang="en-US" sz="1890" dirty="0">
                <a:gradFill>
                  <a:gsLst>
                    <a:gs pos="0">
                      <a:srgbClr val="FFFFFF"/>
                    </a:gs>
                    <a:gs pos="100000">
                      <a:srgbClr val="FFFFFF"/>
                    </a:gs>
                  </a:gsLst>
                  <a:lin ang="5400000" scaled="0"/>
                </a:gradFill>
              </a:rPr>
              <a:t> or independently</a:t>
            </a:r>
          </a:p>
        </p:txBody>
      </p:sp>
      <p:sp>
        <p:nvSpPr>
          <p:cNvPr id="7" name="Freeform 6"/>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spTree>
    <p:extLst>
      <p:ext uri="{BB962C8B-B14F-4D97-AF65-F5344CB8AC3E}">
        <p14:creationId xmlns:p14="http://schemas.microsoft.com/office/powerpoint/2010/main" val="4798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Details</a:t>
            </a:r>
            <a:endParaRPr lang="en-US" dirty="0"/>
          </a:p>
        </p:txBody>
      </p:sp>
      <p:sp>
        <p:nvSpPr>
          <p:cNvPr id="3" name="Content Placeholder 2"/>
          <p:cNvSpPr>
            <a:spLocks noGrp="1"/>
          </p:cNvSpPr>
          <p:nvPr>
            <p:ph type="body" sz="quarter" idx="10"/>
          </p:nvPr>
        </p:nvSpPr>
        <p:spPr>
          <a:xfrm>
            <a:off x="408908" y="3083897"/>
            <a:ext cx="3176111" cy="872774"/>
          </a:xfrm>
        </p:spPr>
        <p:txBody>
          <a:bodyPr/>
          <a:lstStyle/>
          <a:p>
            <a:pPr algn="r"/>
            <a:r>
              <a:rPr lang="en-US" dirty="0">
                <a:solidFill>
                  <a:schemeClr val="accent2">
                    <a:alpha val="99000"/>
                  </a:schemeClr>
                </a:solidFill>
              </a:rPr>
              <a:t>Blob always accessed by name</a:t>
            </a:r>
          </a:p>
        </p:txBody>
      </p:sp>
      <p:sp>
        <p:nvSpPr>
          <p:cNvPr id="6" name="Rectangle 5"/>
          <p:cNvSpPr/>
          <p:nvPr/>
        </p:nvSpPr>
        <p:spPr bwMode="auto">
          <a:xfrm>
            <a:off x="3903892" y="2095749"/>
            <a:ext cx="5289651" cy="28490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44056" tIns="36012" rIns="1296500" bIns="36012" numCol="1" rtlCol="0" anchor="ctr" anchorCtr="0" compatLnSpc="1">
            <a:prstTxWarp prst="textNoShape">
              <a:avLst/>
            </a:prstTxWarp>
          </a:bodyPr>
          <a:lstStyle/>
          <a:p>
            <a:pPr defTabSz="720036"/>
            <a:r>
              <a:rPr lang="en-US" sz="2206" dirty="0">
                <a:gradFill>
                  <a:gsLst>
                    <a:gs pos="0">
                      <a:srgbClr val="FFFFFF"/>
                    </a:gs>
                    <a:gs pos="100000">
                      <a:srgbClr val="FFFFFF"/>
                    </a:gs>
                  </a:gsLst>
                  <a:lin ang="5400000" scaled="0"/>
                </a:gradFill>
              </a:rPr>
              <a:t>Can include ‘/‘ or other </a:t>
            </a:r>
            <a:br>
              <a:rPr lang="en-US" sz="2206" dirty="0">
                <a:gradFill>
                  <a:gsLst>
                    <a:gs pos="0">
                      <a:srgbClr val="FFFFFF"/>
                    </a:gs>
                    <a:gs pos="100000">
                      <a:srgbClr val="FFFFFF"/>
                    </a:gs>
                  </a:gsLst>
                  <a:lin ang="5400000" scaled="0"/>
                </a:gradFill>
              </a:rPr>
            </a:br>
            <a:r>
              <a:rPr lang="en-US" sz="2206" dirty="0" err="1">
                <a:gradFill>
                  <a:gsLst>
                    <a:gs pos="0">
                      <a:srgbClr val="FFFFFF"/>
                    </a:gs>
                    <a:gs pos="100000">
                      <a:srgbClr val="FFFFFF"/>
                    </a:gs>
                  </a:gsLst>
                  <a:lin ang="5400000" scaled="0"/>
                </a:gradFill>
              </a:rPr>
              <a:t>delimeter</a:t>
            </a:r>
            <a:r>
              <a:rPr lang="en-US" sz="2206" dirty="0">
                <a:gradFill>
                  <a:gsLst>
                    <a:gs pos="0">
                      <a:srgbClr val="FFFFFF"/>
                    </a:gs>
                    <a:gs pos="100000">
                      <a:srgbClr val="FFFFFF"/>
                    </a:gs>
                  </a:gsLst>
                  <a:lin ang="5400000" scaled="0"/>
                </a:gradFill>
              </a:rPr>
              <a:t> in name </a:t>
            </a:r>
            <a:br>
              <a:rPr lang="en-US" sz="2206" dirty="0">
                <a:gradFill>
                  <a:gsLst>
                    <a:gs pos="0">
                      <a:srgbClr val="FFFFFF"/>
                    </a:gs>
                    <a:gs pos="100000">
                      <a:srgbClr val="FFFFFF"/>
                    </a:gs>
                  </a:gsLst>
                  <a:lin ang="5400000" scaled="0"/>
                </a:gradFill>
              </a:rPr>
            </a:br>
            <a:r>
              <a:rPr lang="en-US" sz="1890" dirty="0">
                <a:gradFill>
                  <a:gsLst>
                    <a:gs pos="0">
                      <a:srgbClr val="FFFFFF"/>
                    </a:gs>
                    <a:gs pos="100000">
                      <a:srgbClr val="FFFFFF"/>
                    </a:gs>
                  </a:gsLst>
                  <a:lin ang="5400000" scaled="0"/>
                </a:gradFill>
              </a:rPr>
              <a:t>e.g. /&lt;container&gt;/</a:t>
            </a:r>
            <a:r>
              <a:rPr lang="en-US" sz="1890" dirty="0" err="1">
                <a:gradFill>
                  <a:gsLst>
                    <a:gs pos="0">
                      <a:srgbClr val="FFFFFF"/>
                    </a:gs>
                    <a:gs pos="100000">
                      <a:srgbClr val="FFFFFF"/>
                    </a:gs>
                  </a:gsLst>
                  <a:lin ang="5400000" scaled="0"/>
                </a:gradFill>
              </a:rPr>
              <a:t>myblobs</a:t>
            </a:r>
            <a:r>
              <a:rPr lang="en-US" sz="1890" dirty="0">
                <a:gradFill>
                  <a:gsLst>
                    <a:gs pos="0">
                      <a:srgbClr val="FFFFFF"/>
                    </a:gs>
                    <a:gs pos="100000">
                      <a:srgbClr val="FFFFFF"/>
                    </a:gs>
                  </a:gsLst>
                  <a:lin ang="5400000" scaled="0"/>
                </a:gradFill>
              </a:rPr>
              <a:t>/blob.jpg</a:t>
            </a:r>
          </a:p>
        </p:txBody>
      </p:sp>
      <p:sp>
        <p:nvSpPr>
          <p:cNvPr id="8" name="Freeform 7"/>
          <p:cNvSpPr>
            <a:spLocks noEditPoints="1"/>
          </p:cNvSpPr>
          <p:nvPr/>
        </p:nvSpPr>
        <p:spPr bwMode="auto">
          <a:xfrm>
            <a:off x="7670146" y="2284977"/>
            <a:ext cx="1361871" cy="1200738"/>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72028" tIns="36014" rIns="72028" bIns="36014" numCol="1" anchor="t" anchorCtr="0" compatLnSpc="1">
            <a:prstTxWarp prst="textNoShape">
              <a:avLst/>
            </a:prstTxWarp>
          </a:bodyPr>
          <a:lstStyle/>
          <a:p>
            <a:pPr defTabSz="960196" fontAlgn="auto">
              <a:spcBef>
                <a:spcPts val="0"/>
              </a:spcBef>
              <a:spcAft>
                <a:spcPts val="0"/>
              </a:spcAft>
            </a:pPr>
            <a:endParaRPr lang="en-US" sz="1890" dirty="0">
              <a:solidFill>
                <a:srgbClr val="292929"/>
              </a:solidFill>
              <a:latin typeface="Segoe UI"/>
            </a:endParaRPr>
          </a:p>
        </p:txBody>
      </p:sp>
    </p:spTree>
    <p:extLst>
      <p:ext uri="{BB962C8B-B14F-4D97-AF65-F5344CB8AC3E}">
        <p14:creationId xmlns:p14="http://schemas.microsoft.com/office/powerpoint/2010/main" val="286858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Blob Containers</a:t>
            </a:r>
            <a:endParaRPr lang="en-US" dirty="0"/>
          </a:p>
        </p:txBody>
      </p:sp>
      <p:sp>
        <p:nvSpPr>
          <p:cNvPr id="3" name="Content Placeholder 2"/>
          <p:cNvSpPr>
            <a:spLocks noGrp="1"/>
          </p:cNvSpPr>
          <p:nvPr>
            <p:ph type="body" sz="quarter" idx="10"/>
          </p:nvPr>
        </p:nvSpPr>
        <p:spPr>
          <a:xfrm>
            <a:off x="3976852" y="2096998"/>
            <a:ext cx="5214190" cy="3718775"/>
          </a:xfrm>
        </p:spPr>
        <p:txBody>
          <a:bodyPr/>
          <a:lstStyle/>
          <a:p>
            <a:r>
              <a:rPr lang="en-US" sz="2521" dirty="0">
                <a:solidFill>
                  <a:schemeClr val="accent2">
                    <a:alpha val="99000"/>
                  </a:schemeClr>
                </a:solidFill>
              </a:rPr>
              <a:t>Multiple Containers per Account</a:t>
            </a:r>
          </a:p>
          <a:p>
            <a:pPr lvl="1"/>
            <a:r>
              <a:rPr lang="en-US" dirty="0" smtClean="0"/>
              <a:t>Special $root container</a:t>
            </a:r>
          </a:p>
          <a:p>
            <a:pPr lvl="1"/>
            <a:endParaRPr lang="en-US" dirty="0" smtClean="0"/>
          </a:p>
          <a:p>
            <a:r>
              <a:rPr lang="en-US" sz="2521" dirty="0">
                <a:solidFill>
                  <a:schemeClr val="accent2">
                    <a:alpha val="99000"/>
                  </a:schemeClr>
                </a:solidFill>
              </a:rPr>
              <a:t>Blob Container</a:t>
            </a:r>
          </a:p>
          <a:p>
            <a:pPr lvl="1"/>
            <a:r>
              <a:rPr lang="en-US" dirty="0" smtClean="0"/>
              <a:t>A container holds a set of blobs</a:t>
            </a:r>
          </a:p>
          <a:p>
            <a:pPr lvl="1"/>
            <a:r>
              <a:rPr lang="en-US" dirty="0" smtClean="0"/>
              <a:t>Set access policies at the container level </a:t>
            </a:r>
          </a:p>
          <a:p>
            <a:pPr lvl="1"/>
            <a:r>
              <a:rPr lang="en-US" dirty="0" smtClean="0"/>
              <a:t>Associate Metadata with Container</a:t>
            </a:r>
          </a:p>
          <a:p>
            <a:pPr lvl="1"/>
            <a:r>
              <a:rPr lang="en-US" dirty="0" smtClean="0"/>
              <a:t>List the blobs in a container</a:t>
            </a:r>
          </a:p>
          <a:p>
            <a:pPr lvl="1"/>
            <a:r>
              <a:rPr lang="en-US" sz="1260" spc="-40" dirty="0"/>
              <a:t>Including Blob Metadata and MD5 </a:t>
            </a:r>
          </a:p>
          <a:p>
            <a:pPr lvl="1"/>
            <a:r>
              <a:rPr lang="en-US" sz="1260" spc="-40" dirty="0"/>
              <a:t>NO search/query. i.e. no WHERE </a:t>
            </a:r>
            <a:r>
              <a:rPr lang="en-US" sz="1260" spc="-40" dirty="0" err="1"/>
              <a:t>MetadataValue</a:t>
            </a:r>
            <a:r>
              <a:rPr lang="en-US" sz="1260" spc="-40" dirty="0"/>
              <a:t> = ?</a:t>
            </a:r>
          </a:p>
          <a:p>
            <a:endParaRPr lang="en-US" sz="1575" dirty="0">
              <a:solidFill>
                <a:schemeClr val="accent2">
                  <a:alpha val="99000"/>
                </a:schemeClr>
              </a:solidFill>
              <a:latin typeface="+mj-lt"/>
            </a:endParaRPr>
          </a:p>
          <a:p>
            <a:r>
              <a:rPr lang="en-US" sz="2521" dirty="0">
                <a:solidFill>
                  <a:schemeClr val="accent2">
                    <a:alpha val="99000"/>
                  </a:schemeClr>
                </a:solidFill>
              </a:rPr>
              <a:t>Blobs Throughput</a:t>
            </a:r>
          </a:p>
          <a:p>
            <a:pPr lvl="1"/>
            <a:r>
              <a:rPr lang="en-US" dirty="0" smtClean="0"/>
              <a:t>Effectively in Partition of 1</a:t>
            </a:r>
          </a:p>
          <a:p>
            <a:pPr lvl="1"/>
            <a:r>
              <a:rPr lang="en-US" dirty="0" smtClean="0"/>
              <a:t>Target of 60MB/s per Blob</a:t>
            </a:r>
            <a:endParaRPr lang="en-US" dirty="0"/>
          </a:p>
        </p:txBody>
      </p:sp>
      <p:grpSp>
        <p:nvGrpSpPr>
          <p:cNvPr id="6" name="Group 5"/>
          <p:cNvGrpSpPr/>
          <p:nvPr/>
        </p:nvGrpSpPr>
        <p:grpSpPr>
          <a:xfrm>
            <a:off x="1166668" y="2816026"/>
            <a:ext cx="2295659" cy="2077796"/>
            <a:chOff x="8858251" y="3476625"/>
            <a:chExt cx="903288" cy="817563"/>
          </a:xfrm>
          <a:solidFill>
            <a:schemeClr val="tx1"/>
          </a:solidFill>
        </p:grpSpPr>
        <p:sp>
          <p:nvSpPr>
            <p:cNvPr id="7" name="Freeform 7"/>
            <p:cNvSpPr>
              <a:spLocks noEditPoints="1"/>
            </p:cNvSpPr>
            <p:nvPr/>
          </p:nvSpPr>
          <p:spPr bwMode="auto">
            <a:xfrm>
              <a:off x="8858251" y="3811588"/>
              <a:ext cx="903288" cy="482600"/>
            </a:xfrm>
            <a:custGeom>
              <a:avLst/>
              <a:gdLst>
                <a:gd name="T0" fmla="*/ 90 w 534"/>
                <a:gd name="T1" fmla="*/ 0 h 285"/>
                <a:gd name="T2" fmla="*/ 2 w 534"/>
                <a:gd name="T3" fmla="*/ 124 h 285"/>
                <a:gd name="T4" fmla="*/ 2 w 534"/>
                <a:gd name="T5" fmla="*/ 136 h 285"/>
                <a:gd name="T6" fmla="*/ 14 w 534"/>
                <a:gd name="T7" fmla="*/ 140 h 285"/>
                <a:gd name="T8" fmla="*/ 23 w 534"/>
                <a:gd name="T9" fmla="*/ 140 h 285"/>
                <a:gd name="T10" fmla="*/ 90 w 534"/>
                <a:gd name="T11" fmla="*/ 40 h 285"/>
                <a:gd name="T12" fmla="*/ 90 w 534"/>
                <a:gd name="T13" fmla="*/ 271 h 285"/>
                <a:gd name="T14" fmla="*/ 104 w 534"/>
                <a:gd name="T15" fmla="*/ 285 h 285"/>
                <a:gd name="T16" fmla="*/ 429 w 534"/>
                <a:gd name="T17" fmla="*/ 285 h 285"/>
                <a:gd name="T18" fmla="*/ 443 w 534"/>
                <a:gd name="T19" fmla="*/ 271 h 285"/>
                <a:gd name="T20" fmla="*/ 443 w 534"/>
                <a:gd name="T21" fmla="*/ 40 h 285"/>
                <a:gd name="T22" fmla="*/ 513 w 534"/>
                <a:gd name="T23" fmla="*/ 140 h 285"/>
                <a:gd name="T24" fmla="*/ 522 w 534"/>
                <a:gd name="T25" fmla="*/ 140 h 285"/>
                <a:gd name="T26" fmla="*/ 532 w 534"/>
                <a:gd name="T27" fmla="*/ 136 h 285"/>
                <a:gd name="T28" fmla="*/ 532 w 534"/>
                <a:gd name="T29" fmla="*/ 124 h 285"/>
                <a:gd name="T30" fmla="*/ 532 w 534"/>
                <a:gd name="T31" fmla="*/ 124 h 285"/>
                <a:gd name="T32" fmla="*/ 443 w 534"/>
                <a:gd name="T33" fmla="*/ 0 h 285"/>
                <a:gd name="T34" fmla="*/ 90 w 534"/>
                <a:gd name="T35" fmla="*/ 0 h 285"/>
                <a:gd name="T36" fmla="*/ 320 w 534"/>
                <a:gd name="T37" fmla="*/ 112 h 285"/>
                <a:gd name="T38" fmla="*/ 213 w 534"/>
                <a:gd name="T39" fmla="*/ 112 h 285"/>
                <a:gd name="T40" fmla="*/ 199 w 534"/>
                <a:gd name="T41" fmla="*/ 98 h 285"/>
                <a:gd name="T42" fmla="*/ 213 w 534"/>
                <a:gd name="T43" fmla="*/ 84 h 285"/>
                <a:gd name="T44" fmla="*/ 320 w 534"/>
                <a:gd name="T45" fmla="*/ 84 h 285"/>
                <a:gd name="T46" fmla="*/ 334 w 534"/>
                <a:gd name="T47" fmla="*/ 98 h 285"/>
                <a:gd name="T48" fmla="*/ 320 w 534"/>
                <a:gd name="T49" fmla="*/ 11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285">
                  <a:moveTo>
                    <a:pt x="90" y="0"/>
                  </a:moveTo>
                  <a:cubicBezTo>
                    <a:pt x="2" y="124"/>
                    <a:pt x="2" y="124"/>
                    <a:pt x="2" y="124"/>
                  </a:cubicBezTo>
                  <a:cubicBezTo>
                    <a:pt x="0" y="129"/>
                    <a:pt x="0" y="133"/>
                    <a:pt x="2" y="136"/>
                  </a:cubicBezTo>
                  <a:cubicBezTo>
                    <a:pt x="14" y="140"/>
                    <a:pt x="14" y="140"/>
                    <a:pt x="14" y="140"/>
                  </a:cubicBezTo>
                  <a:cubicBezTo>
                    <a:pt x="16" y="143"/>
                    <a:pt x="21" y="143"/>
                    <a:pt x="23" y="140"/>
                  </a:cubicBezTo>
                  <a:cubicBezTo>
                    <a:pt x="90" y="40"/>
                    <a:pt x="90" y="40"/>
                    <a:pt x="90" y="40"/>
                  </a:cubicBezTo>
                  <a:cubicBezTo>
                    <a:pt x="90" y="271"/>
                    <a:pt x="90" y="271"/>
                    <a:pt x="90" y="271"/>
                  </a:cubicBezTo>
                  <a:cubicBezTo>
                    <a:pt x="90" y="278"/>
                    <a:pt x="97" y="285"/>
                    <a:pt x="104" y="285"/>
                  </a:cubicBezTo>
                  <a:cubicBezTo>
                    <a:pt x="429" y="285"/>
                    <a:pt x="429" y="285"/>
                    <a:pt x="429" y="285"/>
                  </a:cubicBezTo>
                  <a:cubicBezTo>
                    <a:pt x="436" y="285"/>
                    <a:pt x="443" y="278"/>
                    <a:pt x="443" y="271"/>
                  </a:cubicBezTo>
                  <a:cubicBezTo>
                    <a:pt x="443" y="40"/>
                    <a:pt x="443" y="40"/>
                    <a:pt x="443" y="40"/>
                  </a:cubicBezTo>
                  <a:cubicBezTo>
                    <a:pt x="513" y="140"/>
                    <a:pt x="513" y="140"/>
                    <a:pt x="513" y="140"/>
                  </a:cubicBezTo>
                  <a:cubicBezTo>
                    <a:pt x="515" y="143"/>
                    <a:pt x="518" y="143"/>
                    <a:pt x="522" y="140"/>
                  </a:cubicBezTo>
                  <a:cubicBezTo>
                    <a:pt x="532" y="136"/>
                    <a:pt x="532" y="136"/>
                    <a:pt x="532" y="136"/>
                  </a:cubicBezTo>
                  <a:cubicBezTo>
                    <a:pt x="534" y="133"/>
                    <a:pt x="534" y="129"/>
                    <a:pt x="532" y="124"/>
                  </a:cubicBezTo>
                  <a:cubicBezTo>
                    <a:pt x="532" y="124"/>
                    <a:pt x="532" y="124"/>
                    <a:pt x="532" y="124"/>
                  </a:cubicBezTo>
                  <a:cubicBezTo>
                    <a:pt x="443" y="0"/>
                    <a:pt x="443" y="0"/>
                    <a:pt x="443" y="0"/>
                  </a:cubicBezTo>
                  <a:lnTo>
                    <a:pt x="90" y="0"/>
                  </a:lnTo>
                  <a:close/>
                  <a:moveTo>
                    <a:pt x="320" y="112"/>
                  </a:moveTo>
                  <a:cubicBezTo>
                    <a:pt x="213" y="112"/>
                    <a:pt x="213" y="112"/>
                    <a:pt x="213" y="112"/>
                  </a:cubicBezTo>
                  <a:cubicBezTo>
                    <a:pt x="206" y="112"/>
                    <a:pt x="199" y="105"/>
                    <a:pt x="199" y="98"/>
                  </a:cubicBezTo>
                  <a:cubicBezTo>
                    <a:pt x="199" y="89"/>
                    <a:pt x="206" y="84"/>
                    <a:pt x="213" y="84"/>
                  </a:cubicBezTo>
                  <a:cubicBezTo>
                    <a:pt x="320" y="84"/>
                    <a:pt x="320" y="84"/>
                    <a:pt x="320" y="84"/>
                  </a:cubicBezTo>
                  <a:cubicBezTo>
                    <a:pt x="327" y="84"/>
                    <a:pt x="334" y="89"/>
                    <a:pt x="334" y="98"/>
                  </a:cubicBezTo>
                  <a:cubicBezTo>
                    <a:pt x="334" y="105"/>
                    <a:pt x="327" y="112"/>
                    <a:pt x="320" y="112"/>
                  </a:cubicBezTo>
                  <a:close/>
                </a:path>
              </a:pathLst>
            </a:custGeom>
            <a:solidFill>
              <a:srgbClr val="595959"/>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8" name="Freeform 8"/>
            <p:cNvSpPr>
              <a:spLocks/>
            </p:cNvSpPr>
            <p:nvPr/>
          </p:nvSpPr>
          <p:spPr bwMode="auto">
            <a:xfrm>
              <a:off x="9424988" y="3476625"/>
              <a:ext cx="153988" cy="304800"/>
            </a:xfrm>
            <a:custGeom>
              <a:avLst/>
              <a:gdLst>
                <a:gd name="T0" fmla="*/ 65 w 91"/>
                <a:gd name="T1" fmla="*/ 78 h 180"/>
                <a:gd name="T2" fmla="*/ 65 w 91"/>
                <a:gd name="T3" fmla="*/ 180 h 180"/>
                <a:gd name="T4" fmla="*/ 91 w 91"/>
                <a:gd name="T5" fmla="*/ 180 h 180"/>
                <a:gd name="T6" fmla="*/ 91 w 91"/>
                <a:gd name="T7" fmla="*/ 74 h 180"/>
                <a:gd name="T8" fmla="*/ 82 w 91"/>
                <a:gd name="T9" fmla="*/ 56 h 180"/>
                <a:gd name="T10" fmla="*/ 39 w 91"/>
                <a:gd name="T11" fmla="*/ 13 h 180"/>
                <a:gd name="T12" fmla="*/ 8 w 91"/>
                <a:gd name="T13" fmla="*/ 0 h 180"/>
                <a:gd name="T14" fmla="*/ 4 w 91"/>
                <a:gd name="T15" fmla="*/ 0 h 180"/>
                <a:gd name="T16" fmla="*/ 0 w 91"/>
                <a:gd name="T17" fmla="*/ 0 h 180"/>
                <a:gd name="T18" fmla="*/ 60 w 91"/>
                <a:gd name="T19" fmla="*/ 61 h 180"/>
                <a:gd name="T20" fmla="*/ 65 w 91"/>
                <a:gd name="T21" fmla="*/ 7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80">
                  <a:moveTo>
                    <a:pt x="65" y="78"/>
                  </a:moveTo>
                  <a:cubicBezTo>
                    <a:pt x="65" y="78"/>
                    <a:pt x="65" y="78"/>
                    <a:pt x="65" y="180"/>
                  </a:cubicBezTo>
                  <a:cubicBezTo>
                    <a:pt x="91" y="180"/>
                    <a:pt x="91" y="180"/>
                    <a:pt x="91" y="180"/>
                  </a:cubicBezTo>
                  <a:cubicBezTo>
                    <a:pt x="91" y="155"/>
                    <a:pt x="91" y="121"/>
                    <a:pt x="91" y="74"/>
                  </a:cubicBezTo>
                  <a:cubicBezTo>
                    <a:pt x="91" y="69"/>
                    <a:pt x="86" y="61"/>
                    <a:pt x="82" y="56"/>
                  </a:cubicBezTo>
                  <a:cubicBezTo>
                    <a:pt x="82" y="56"/>
                    <a:pt x="82" y="56"/>
                    <a:pt x="39" y="13"/>
                  </a:cubicBezTo>
                  <a:cubicBezTo>
                    <a:pt x="26" y="0"/>
                    <a:pt x="17" y="0"/>
                    <a:pt x="8" y="0"/>
                  </a:cubicBezTo>
                  <a:cubicBezTo>
                    <a:pt x="8" y="0"/>
                    <a:pt x="8" y="0"/>
                    <a:pt x="4" y="0"/>
                  </a:cubicBezTo>
                  <a:cubicBezTo>
                    <a:pt x="4" y="0"/>
                    <a:pt x="4" y="0"/>
                    <a:pt x="0" y="0"/>
                  </a:cubicBezTo>
                  <a:cubicBezTo>
                    <a:pt x="0" y="0"/>
                    <a:pt x="0" y="0"/>
                    <a:pt x="60" y="61"/>
                  </a:cubicBezTo>
                  <a:cubicBezTo>
                    <a:pt x="65" y="65"/>
                    <a:pt x="65" y="74"/>
                    <a:pt x="65" y="78"/>
                  </a:cubicBezTo>
                  <a:close/>
                </a:path>
              </a:pathLst>
            </a:custGeom>
            <a:solidFill>
              <a:srgbClr val="595959"/>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9" name="Freeform 9"/>
            <p:cNvSpPr>
              <a:spLocks/>
            </p:cNvSpPr>
            <p:nvPr/>
          </p:nvSpPr>
          <p:spPr bwMode="auto">
            <a:xfrm>
              <a:off x="9328151" y="3476625"/>
              <a:ext cx="169863" cy="304800"/>
            </a:xfrm>
            <a:custGeom>
              <a:avLst/>
              <a:gdLst>
                <a:gd name="T0" fmla="*/ 78 w 100"/>
                <a:gd name="T1" fmla="*/ 91 h 180"/>
                <a:gd name="T2" fmla="*/ 78 w 100"/>
                <a:gd name="T3" fmla="*/ 180 h 180"/>
                <a:gd name="T4" fmla="*/ 100 w 100"/>
                <a:gd name="T5" fmla="*/ 180 h 180"/>
                <a:gd name="T6" fmla="*/ 100 w 100"/>
                <a:gd name="T7" fmla="*/ 82 h 180"/>
                <a:gd name="T8" fmla="*/ 91 w 100"/>
                <a:gd name="T9" fmla="*/ 61 h 180"/>
                <a:gd name="T10" fmla="*/ 44 w 100"/>
                <a:gd name="T11" fmla="*/ 13 h 180"/>
                <a:gd name="T12" fmla="*/ 13 w 100"/>
                <a:gd name="T13" fmla="*/ 0 h 180"/>
                <a:gd name="T14" fmla="*/ 9 w 100"/>
                <a:gd name="T15" fmla="*/ 0 h 180"/>
                <a:gd name="T16" fmla="*/ 0 w 100"/>
                <a:gd name="T17" fmla="*/ 0 h 180"/>
                <a:gd name="T18" fmla="*/ 70 w 100"/>
                <a:gd name="T19" fmla="*/ 65 h 180"/>
                <a:gd name="T20" fmla="*/ 78 w 100"/>
                <a:gd name="T21" fmla="*/ 9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80">
                  <a:moveTo>
                    <a:pt x="78" y="91"/>
                  </a:moveTo>
                  <a:cubicBezTo>
                    <a:pt x="78" y="91"/>
                    <a:pt x="78" y="91"/>
                    <a:pt x="78" y="180"/>
                  </a:cubicBezTo>
                  <a:cubicBezTo>
                    <a:pt x="100" y="180"/>
                    <a:pt x="100" y="180"/>
                    <a:pt x="100" y="180"/>
                  </a:cubicBezTo>
                  <a:cubicBezTo>
                    <a:pt x="100" y="157"/>
                    <a:pt x="100" y="125"/>
                    <a:pt x="100" y="82"/>
                  </a:cubicBezTo>
                  <a:cubicBezTo>
                    <a:pt x="100" y="74"/>
                    <a:pt x="96" y="65"/>
                    <a:pt x="91" y="61"/>
                  </a:cubicBezTo>
                  <a:cubicBezTo>
                    <a:pt x="91" y="61"/>
                    <a:pt x="91" y="61"/>
                    <a:pt x="44" y="13"/>
                  </a:cubicBezTo>
                  <a:cubicBezTo>
                    <a:pt x="31" y="0"/>
                    <a:pt x="18" y="0"/>
                    <a:pt x="13" y="0"/>
                  </a:cubicBezTo>
                  <a:cubicBezTo>
                    <a:pt x="13" y="0"/>
                    <a:pt x="13" y="0"/>
                    <a:pt x="9" y="0"/>
                  </a:cubicBezTo>
                  <a:cubicBezTo>
                    <a:pt x="9" y="0"/>
                    <a:pt x="9" y="0"/>
                    <a:pt x="0" y="0"/>
                  </a:cubicBezTo>
                  <a:cubicBezTo>
                    <a:pt x="0" y="0"/>
                    <a:pt x="1" y="0"/>
                    <a:pt x="70" y="65"/>
                  </a:cubicBezTo>
                  <a:cubicBezTo>
                    <a:pt x="79" y="74"/>
                    <a:pt x="78" y="82"/>
                    <a:pt x="78" y="91"/>
                  </a:cubicBezTo>
                  <a:close/>
                </a:path>
              </a:pathLst>
            </a:custGeom>
            <a:solidFill>
              <a:srgbClr val="595959"/>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sp>
          <p:nvSpPr>
            <p:cNvPr id="10" name="Freeform 10"/>
            <p:cNvSpPr>
              <a:spLocks noEditPoints="1"/>
            </p:cNvSpPr>
            <p:nvPr/>
          </p:nvSpPr>
          <p:spPr bwMode="auto">
            <a:xfrm>
              <a:off x="9058276" y="3476625"/>
              <a:ext cx="366713" cy="304800"/>
            </a:xfrm>
            <a:custGeom>
              <a:avLst/>
              <a:gdLst>
                <a:gd name="T0" fmla="*/ 26 w 217"/>
                <a:gd name="T1" fmla="*/ 180 h 180"/>
                <a:gd name="T2" fmla="*/ 26 w 217"/>
                <a:gd name="T3" fmla="*/ 21 h 180"/>
                <a:gd name="T4" fmla="*/ 100 w 217"/>
                <a:gd name="T5" fmla="*/ 21 h 180"/>
                <a:gd name="T6" fmla="*/ 100 w 217"/>
                <a:gd name="T7" fmla="*/ 91 h 180"/>
                <a:gd name="T8" fmla="*/ 121 w 217"/>
                <a:gd name="T9" fmla="*/ 117 h 180"/>
                <a:gd name="T10" fmla="*/ 191 w 217"/>
                <a:gd name="T11" fmla="*/ 117 h 180"/>
                <a:gd name="T12" fmla="*/ 191 w 217"/>
                <a:gd name="T13" fmla="*/ 180 h 180"/>
                <a:gd name="T14" fmla="*/ 217 w 217"/>
                <a:gd name="T15" fmla="*/ 180 h 180"/>
                <a:gd name="T16" fmla="*/ 217 w 217"/>
                <a:gd name="T17" fmla="*/ 91 h 180"/>
                <a:gd name="T18" fmla="*/ 217 w 217"/>
                <a:gd name="T19" fmla="*/ 87 h 180"/>
                <a:gd name="T20" fmla="*/ 208 w 217"/>
                <a:gd name="T21" fmla="*/ 74 h 180"/>
                <a:gd name="T22" fmla="*/ 139 w 217"/>
                <a:gd name="T23" fmla="*/ 8 h 180"/>
                <a:gd name="T24" fmla="*/ 121 w 217"/>
                <a:gd name="T25" fmla="*/ 0 h 180"/>
                <a:gd name="T26" fmla="*/ 26 w 217"/>
                <a:gd name="T27" fmla="*/ 0 h 180"/>
                <a:gd name="T28" fmla="*/ 0 w 217"/>
                <a:gd name="T29" fmla="*/ 21 h 180"/>
                <a:gd name="T30" fmla="*/ 0 w 217"/>
                <a:gd name="T31" fmla="*/ 180 h 180"/>
                <a:gd name="T32" fmla="*/ 26 w 217"/>
                <a:gd name="T33" fmla="*/ 180 h 180"/>
                <a:gd name="T34" fmla="*/ 121 w 217"/>
                <a:gd name="T35" fmla="*/ 21 h 180"/>
                <a:gd name="T36" fmla="*/ 191 w 217"/>
                <a:gd name="T37" fmla="*/ 91 h 180"/>
                <a:gd name="T38" fmla="*/ 121 w 217"/>
                <a:gd name="T39" fmla="*/ 91 h 180"/>
                <a:gd name="T40" fmla="*/ 121 w 217"/>
                <a:gd name="T41" fmla="*/ 21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7" h="180">
                  <a:moveTo>
                    <a:pt x="26" y="180"/>
                  </a:moveTo>
                  <a:cubicBezTo>
                    <a:pt x="26" y="22"/>
                    <a:pt x="26" y="21"/>
                    <a:pt x="26" y="21"/>
                  </a:cubicBezTo>
                  <a:cubicBezTo>
                    <a:pt x="100" y="21"/>
                    <a:pt x="100" y="21"/>
                    <a:pt x="100" y="21"/>
                  </a:cubicBezTo>
                  <a:cubicBezTo>
                    <a:pt x="100" y="91"/>
                    <a:pt x="100" y="91"/>
                    <a:pt x="100" y="91"/>
                  </a:cubicBezTo>
                  <a:cubicBezTo>
                    <a:pt x="100" y="104"/>
                    <a:pt x="108" y="117"/>
                    <a:pt x="121" y="117"/>
                  </a:cubicBezTo>
                  <a:cubicBezTo>
                    <a:pt x="191" y="117"/>
                    <a:pt x="191" y="117"/>
                    <a:pt x="191" y="117"/>
                  </a:cubicBezTo>
                  <a:cubicBezTo>
                    <a:pt x="191" y="143"/>
                    <a:pt x="191" y="163"/>
                    <a:pt x="191" y="180"/>
                  </a:cubicBezTo>
                  <a:cubicBezTo>
                    <a:pt x="217" y="180"/>
                    <a:pt x="217" y="180"/>
                    <a:pt x="217" y="180"/>
                  </a:cubicBezTo>
                  <a:cubicBezTo>
                    <a:pt x="217" y="91"/>
                    <a:pt x="217" y="91"/>
                    <a:pt x="217" y="91"/>
                  </a:cubicBezTo>
                  <a:cubicBezTo>
                    <a:pt x="217" y="87"/>
                    <a:pt x="217" y="87"/>
                    <a:pt x="217" y="87"/>
                  </a:cubicBezTo>
                  <a:cubicBezTo>
                    <a:pt x="217" y="83"/>
                    <a:pt x="215" y="80"/>
                    <a:pt x="208" y="74"/>
                  </a:cubicBezTo>
                  <a:cubicBezTo>
                    <a:pt x="138" y="9"/>
                    <a:pt x="139" y="8"/>
                    <a:pt x="139" y="8"/>
                  </a:cubicBezTo>
                  <a:cubicBezTo>
                    <a:pt x="133" y="2"/>
                    <a:pt x="127" y="0"/>
                    <a:pt x="121" y="0"/>
                  </a:cubicBezTo>
                  <a:cubicBezTo>
                    <a:pt x="26" y="0"/>
                    <a:pt x="26" y="0"/>
                    <a:pt x="26" y="0"/>
                  </a:cubicBezTo>
                  <a:cubicBezTo>
                    <a:pt x="13" y="0"/>
                    <a:pt x="0" y="8"/>
                    <a:pt x="0" y="21"/>
                  </a:cubicBezTo>
                  <a:cubicBezTo>
                    <a:pt x="0" y="97"/>
                    <a:pt x="0" y="147"/>
                    <a:pt x="0" y="180"/>
                  </a:cubicBezTo>
                  <a:lnTo>
                    <a:pt x="26" y="180"/>
                  </a:lnTo>
                  <a:close/>
                  <a:moveTo>
                    <a:pt x="121" y="21"/>
                  </a:moveTo>
                  <a:cubicBezTo>
                    <a:pt x="191" y="91"/>
                    <a:pt x="191" y="91"/>
                    <a:pt x="191" y="91"/>
                  </a:cubicBezTo>
                  <a:cubicBezTo>
                    <a:pt x="121" y="91"/>
                    <a:pt x="121" y="91"/>
                    <a:pt x="121" y="91"/>
                  </a:cubicBezTo>
                  <a:cubicBezTo>
                    <a:pt x="121" y="21"/>
                    <a:pt x="121" y="21"/>
                    <a:pt x="121" y="21"/>
                  </a:cubicBezTo>
                  <a:close/>
                </a:path>
              </a:pathLst>
            </a:custGeom>
            <a:solidFill>
              <a:srgbClr val="595959"/>
            </a:solidFill>
            <a:ln>
              <a:noFill/>
            </a:ln>
          </p:spPr>
          <p:txBody>
            <a:bodyPr vert="horz" wrap="square" lIns="64832" tIns="32416" rIns="64832" bIns="32416" numCol="1" anchor="t" anchorCtr="0" compatLnSpc="1">
              <a:prstTxWarp prst="textNoShape">
                <a:avLst/>
              </a:prstTxWarp>
            </a:bodyPr>
            <a:lstStyle/>
            <a:p>
              <a:pPr defTabSz="960196" fontAlgn="auto">
                <a:spcBef>
                  <a:spcPts val="0"/>
                </a:spcBef>
                <a:spcAft>
                  <a:spcPts val="0"/>
                </a:spcAft>
              </a:pPr>
              <a:endParaRPr lang="en-US" sz="1260">
                <a:solidFill>
                  <a:srgbClr val="292929"/>
                </a:solidFill>
                <a:latin typeface="Segoe UI"/>
              </a:endParaRPr>
            </a:p>
          </p:txBody>
        </p:sp>
      </p:grpSp>
    </p:spTree>
    <p:extLst>
      <p:ext uri="{BB962C8B-B14F-4D97-AF65-F5344CB8AC3E}">
        <p14:creationId xmlns:p14="http://schemas.microsoft.com/office/powerpoint/2010/main" val="22072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82366" y="3561528"/>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GET http://</a:t>
            </a:r>
            <a:r>
              <a:rPr lang="en-US" sz="1260" u="sng" dirty="0">
                <a:solidFill>
                  <a:srgbClr val="292929">
                    <a:lumMod val="65000"/>
                    <a:lumOff val="35000"/>
                    <a:alpha val="99000"/>
                  </a:srgbClr>
                </a:solidFill>
                <a:latin typeface="Consolas" pitchFamily="49" charset="0"/>
                <a:cs typeface="Consolas" pitchFamily="49" charset="0"/>
              </a:rPr>
              <a:t>...</a:t>
            </a:r>
            <a:r>
              <a:rPr lang="en-US" sz="1260" dirty="0">
                <a:solidFill>
                  <a:srgbClr val="292929">
                    <a:lumMod val="65000"/>
                    <a:lumOff val="35000"/>
                    <a:alpha val="99000"/>
                  </a:srgbClr>
                </a:solidFill>
                <a:latin typeface="Consolas" pitchFamily="49" charset="0"/>
                <a:cs typeface="Consolas" pitchFamily="49" charset="0"/>
              </a:rPr>
              <a:t>/</a:t>
            </a:r>
            <a:r>
              <a:rPr lang="en-US" sz="1260" u="sng" dirty="0">
                <a:solidFill>
                  <a:srgbClr val="292929">
                    <a:lumMod val="65000"/>
                    <a:lumOff val="35000"/>
                    <a:alpha val="99000"/>
                  </a:srgbClr>
                </a:solidFill>
                <a:latin typeface="Consolas" pitchFamily="49" charset="0"/>
                <a:cs typeface="Consolas" pitchFamily="49" charset="0"/>
              </a:rPr>
              <a:t>products</a:t>
            </a:r>
            <a:r>
              <a:rPr lang="en-US" sz="1260" dirty="0">
                <a:solidFill>
                  <a:srgbClr val="292929">
                    <a:lumMod val="65000"/>
                    <a:lumOff val="35000"/>
                    <a:alpha val="99000"/>
                  </a:srgbClr>
                </a:solidFill>
                <a:latin typeface="Consolas" pitchFamily="49" charset="0"/>
                <a:cs typeface="Consolas" pitchFamily="49" charset="0"/>
              </a:rPr>
              <a:t>?comp=list&amp;prefix=Tents&amp;delimiter=/</a:t>
            </a:r>
          </a:p>
          <a:p>
            <a:pPr defTabSz="720006" fontAlgn="auto">
              <a:spcBef>
                <a:spcPts val="0"/>
              </a:spcBef>
              <a:spcAft>
                <a:spcPts val="0"/>
              </a:spcAft>
            </a:pPr>
            <a:endParaRPr lang="en-US" sz="1260" dirty="0">
              <a:solidFill>
                <a:srgbClr val="292929">
                  <a:lumMod val="65000"/>
                  <a:lumOff val="35000"/>
                  <a:alpha val="99000"/>
                </a:srgbClr>
              </a:solidFill>
              <a:latin typeface="Consolas" pitchFamily="49" charset="0"/>
              <a:cs typeface="Consolas" pitchFamily="49" charset="0"/>
            </a:endParaRPr>
          </a:p>
          <a:p>
            <a:pPr defTabSz="96019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&lt;Blob&gt;Tents/PalaceTent.wmv&lt;/Blob&gt;</a:t>
            </a:r>
          </a:p>
          <a:p>
            <a:pPr defTabSz="96019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&lt;Blob&gt;Tents/ShedTent.wmv&lt;/Blob&gt;</a:t>
            </a:r>
            <a:endParaRPr lang="en-NZ" sz="1260" dirty="0">
              <a:solidFill>
                <a:srgbClr val="292929">
                  <a:lumMod val="65000"/>
                  <a:lumOff val="35000"/>
                  <a:alpha val="99000"/>
                </a:srgbClr>
              </a:solidFill>
              <a:latin typeface="Consolas" pitchFamily="49" charset="0"/>
              <a:cs typeface="Consolas" pitchFamily="49" charset="0"/>
            </a:endParaRPr>
          </a:p>
        </p:txBody>
      </p:sp>
      <p:sp>
        <p:nvSpPr>
          <p:cNvPr id="2" name="Title 1"/>
          <p:cNvSpPr>
            <a:spLocks noGrp="1"/>
          </p:cNvSpPr>
          <p:nvPr>
            <p:ph type="title"/>
          </p:nvPr>
        </p:nvSpPr>
        <p:spPr/>
        <p:txBody>
          <a:bodyPr/>
          <a:lstStyle/>
          <a:p>
            <a:r>
              <a:rPr lang="en-NZ" smtClean="0"/>
              <a:t>Enumerating Blobs</a:t>
            </a:r>
            <a:endParaRPr lang="en-NZ" dirty="0"/>
          </a:p>
        </p:txBody>
      </p:sp>
      <p:sp>
        <p:nvSpPr>
          <p:cNvPr id="3" name="Content Placeholder 2"/>
          <p:cNvSpPr>
            <a:spLocks noGrp="1"/>
          </p:cNvSpPr>
          <p:nvPr>
            <p:ph type="body" sz="quarter" idx="10"/>
          </p:nvPr>
        </p:nvSpPr>
        <p:spPr>
          <a:xfrm>
            <a:off x="408908" y="3158108"/>
            <a:ext cx="4391693" cy="1618269"/>
          </a:xfrm>
        </p:spPr>
        <p:txBody>
          <a:bodyPr/>
          <a:lstStyle/>
          <a:p>
            <a:r>
              <a:rPr lang="en-NZ" dirty="0" smtClean="0">
                <a:solidFill>
                  <a:schemeClr val="accent2">
                    <a:alpha val="99000"/>
                  </a:schemeClr>
                </a:solidFill>
              </a:rPr>
              <a:t>GET Blob operation </a:t>
            </a:r>
            <a:br>
              <a:rPr lang="en-NZ" dirty="0" smtClean="0">
                <a:solidFill>
                  <a:schemeClr val="accent2">
                    <a:alpha val="99000"/>
                  </a:schemeClr>
                </a:solidFill>
              </a:rPr>
            </a:br>
            <a:r>
              <a:rPr lang="en-NZ" dirty="0" smtClean="0">
                <a:solidFill>
                  <a:schemeClr val="accent2">
                    <a:alpha val="99000"/>
                  </a:schemeClr>
                </a:solidFill>
              </a:rPr>
              <a:t>takes parameters</a:t>
            </a:r>
          </a:p>
          <a:p>
            <a:pPr lvl="1"/>
            <a:r>
              <a:rPr lang="en-NZ" dirty="0" smtClean="0"/>
              <a:t>Prefix</a:t>
            </a:r>
          </a:p>
          <a:p>
            <a:pPr lvl="1"/>
            <a:r>
              <a:rPr lang="en-NZ" dirty="0" smtClean="0"/>
              <a:t>Delimiter</a:t>
            </a:r>
          </a:p>
          <a:p>
            <a:pPr lvl="1"/>
            <a:r>
              <a:rPr lang="en-NZ" dirty="0" smtClean="0"/>
              <a:t>Include= (snapshots, metadata etc…)</a:t>
            </a:r>
            <a:endParaRPr lang="en-NZ" dirty="0"/>
          </a:p>
        </p:txBody>
      </p:sp>
      <p:sp>
        <p:nvSpPr>
          <p:cNvPr id="4" name="Rectangle 3"/>
          <p:cNvSpPr/>
          <p:nvPr/>
        </p:nvSpPr>
        <p:spPr bwMode="auto">
          <a:xfrm>
            <a:off x="4800601" y="3171363"/>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http://adventureworks.blob.core.windows.net/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Products/Bikes/SuperDuperCycle.jpg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Products/Bikes/FastBike.jpg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Products/Canoes/Whitewater.jpg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Products/Canoes/Flatwater.jpg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Products/Canoes/Hybrid.jpg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Products/Tents/PalaceTent.jpg</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     Products/Tents/ShedTent.jpg</a:t>
            </a:r>
          </a:p>
        </p:txBody>
      </p:sp>
    </p:spTree>
    <p:extLst>
      <p:ext uri="{BB962C8B-B14F-4D97-AF65-F5344CB8AC3E}">
        <p14:creationId xmlns:p14="http://schemas.microsoft.com/office/powerpoint/2010/main" val="39152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782366" y="3561528"/>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http://.../</a:t>
            </a:r>
            <a:r>
              <a:rPr lang="en-US" sz="1260" dirty="0" err="1">
                <a:solidFill>
                  <a:srgbClr val="292929">
                    <a:lumMod val="65000"/>
                    <a:lumOff val="35000"/>
                    <a:alpha val="99000"/>
                  </a:srgbClr>
                </a:solidFill>
                <a:latin typeface="Consolas" pitchFamily="49" charset="0"/>
                <a:cs typeface="Consolas" pitchFamily="49" charset="0"/>
              </a:rPr>
              <a:t>products?comp</a:t>
            </a:r>
            <a:r>
              <a:rPr lang="en-US" sz="1260" dirty="0">
                <a:solidFill>
                  <a:srgbClr val="292929">
                    <a:lumMod val="65000"/>
                    <a:lumOff val="35000"/>
                    <a:alpha val="99000"/>
                  </a:srgbClr>
                </a:solidFill>
                <a:latin typeface="Consolas" pitchFamily="49" charset="0"/>
                <a:cs typeface="Consolas" pitchFamily="49" charset="0"/>
              </a:rPr>
              <a:t>=</a:t>
            </a:r>
            <a:r>
              <a:rPr lang="en-US" sz="1260" dirty="0" err="1">
                <a:solidFill>
                  <a:srgbClr val="292929">
                    <a:lumMod val="65000"/>
                    <a:lumOff val="35000"/>
                    <a:alpha val="99000"/>
                  </a:srgbClr>
                </a:solidFill>
                <a:latin typeface="Consolas" pitchFamily="49" charset="0"/>
                <a:cs typeface="Consolas" pitchFamily="49" charset="0"/>
              </a:rPr>
              <a:t>list&amp;prefix</a:t>
            </a:r>
            <a:r>
              <a:rPr lang="en-US" sz="1260" dirty="0">
                <a:solidFill>
                  <a:srgbClr val="292929">
                    <a:lumMod val="65000"/>
                    <a:lumOff val="35000"/>
                    <a:alpha val="99000"/>
                  </a:srgbClr>
                </a:solidFill>
                <a:latin typeface="Consolas" pitchFamily="49" charset="0"/>
                <a:cs typeface="Consolas" pitchFamily="49" charset="0"/>
              </a:rPr>
              <a:t>=</a:t>
            </a:r>
            <a:r>
              <a:rPr lang="en-US" sz="1260" dirty="0" err="1">
                <a:solidFill>
                  <a:srgbClr val="292929">
                    <a:lumMod val="65000"/>
                    <a:lumOff val="35000"/>
                    <a:alpha val="99000"/>
                  </a:srgbClr>
                </a:solidFill>
                <a:latin typeface="Consolas" pitchFamily="49" charset="0"/>
                <a:cs typeface="Consolas" pitchFamily="49" charset="0"/>
              </a:rPr>
              <a:t>Canoes&amp;maxresults</a:t>
            </a:r>
            <a:r>
              <a:rPr lang="en-US" sz="1260" dirty="0">
                <a:solidFill>
                  <a:srgbClr val="292929">
                    <a:lumMod val="65000"/>
                    <a:lumOff val="35000"/>
                    <a:alpha val="99000"/>
                  </a:srgbClr>
                </a:solidFill>
                <a:latin typeface="Consolas" pitchFamily="49" charset="0"/>
                <a:cs typeface="Consolas" pitchFamily="49" charset="0"/>
              </a:rPr>
              <a:t>=2</a:t>
            </a:r>
            <a:br>
              <a:rPr lang="en-US" sz="1260" dirty="0">
                <a:solidFill>
                  <a:srgbClr val="292929">
                    <a:lumMod val="65000"/>
                    <a:lumOff val="35000"/>
                    <a:alpha val="99000"/>
                  </a:srgbClr>
                </a:solidFill>
                <a:latin typeface="Consolas" pitchFamily="49" charset="0"/>
                <a:cs typeface="Consolas" pitchFamily="49" charset="0"/>
              </a:rPr>
            </a:br>
            <a:r>
              <a:rPr lang="en-US" sz="1260" dirty="0">
                <a:solidFill>
                  <a:srgbClr val="292929">
                    <a:lumMod val="65000"/>
                    <a:lumOff val="35000"/>
                    <a:alpha val="99000"/>
                  </a:srgbClr>
                </a:solidFill>
                <a:latin typeface="Consolas" pitchFamily="49" charset="0"/>
                <a:cs typeface="Consolas" pitchFamily="49" charset="0"/>
              </a:rPr>
              <a:t>	&amp;marker=</a:t>
            </a:r>
            <a:r>
              <a:rPr lang="en-US" sz="1260" dirty="0" err="1">
                <a:solidFill>
                  <a:srgbClr val="292929">
                    <a:lumMod val="65000"/>
                    <a:lumOff val="35000"/>
                    <a:alpha val="99000"/>
                  </a:srgbClr>
                </a:solidFill>
                <a:latin typeface="Consolas" pitchFamily="49" charset="0"/>
                <a:cs typeface="Consolas" pitchFamily="49" charset="0"/>
              </a:rPr>
              <a:t>MarkerValue</a:t>
            </a:r>
            <a:endParaRPr lang="en-US"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endParaRPr lang="en-US"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r>
              <a:rPr lang="en-US" sz="1260" dirty="0">
                <a:solidFill>
                  <a:srgbClr val="292929">
                    <a:lumMod val="65000"/>
                    <a:lumOff val="35000"/>
                    <a:alpha val="99000"/>
                  </a:srgbClr>
                </a:solidFill>
                <a:latin typeface="Consolas" pitchFamily="49" charset="0"/>
                <a:cs typeface="Consolas" pitchFamily="49" charset="0"/>
              </a:rPr>
              <a:t>&lt;Blob&gt;Canoes/Hybrid.jpg&lt;/Blob&gt;</a:t>
            </a:r>
          </a:p>
        </p:txBody>
      </p:sp>
      <p:sp>
        <p:nvSpPr>
          <p:cNvPr id="2" name="Title 1"/>
          <p:cNvSpPr>
            <a:spLocks noGrp="1"/>
          </p:cNvSpPr>
          <p:nvPr>
            <p:ph type="title"/>
          </p:nvPr>
        </p:nvSpPr>
        <p:spPr/>
        <p:txBody>
          <a:bodyPr/>
          <a:lstStyle/>
          <a:p>
            <a:r>
              <a:rPr lang="en-NZ" dirty="0"/>
              <a:t>Pagination</a:t>
            </a:r>
          </a:p>
        </p:txBody>
      </p:sp>
      <p:sp>
        <p:nvSpPr>
          <p:cNvPr id="3" name="Content Placeholder 2"/>
          <p:cNvSpPr>
            <a:spLocks noGrp="1"/>
          </p:cNvSpPr>
          <p:nvPr>
            <p:ph type="body" sz="quarter" idx="10"/>
          </p:nvPr>
        </p:nvSpPr>
        <p:spPr>
          <a:xfrm>
            <a:off x="408908" y="3158108"/>
            <a:ext cx="4391693" cy="1400075"/>
          </a:xfrm>
        </p:spPr>
        <p:txBody>
          <a:bodyPr/>
          <a:lstStyle/>
          <a:p>
            <a:r>
              <a:rPr lang="en-US" dirty="0">
                <a:solidFill>
                  <a:schemeClr val="accent2">
                    <a:alpha val="99000"/>
                  </a:schemeClr>
                </a:solidFill>
              </a:rPr>
              <a:t>Large lists of Blobs can </a:t>
            </a:r>
            <a:r>
              <a:rPr lang="en-US" dirty="0" smtClean="0">
                <a:solidFill>
                  <a:schemeClr val="accent2">
                    <a:alpha val="99000"/>
                  </a:schemeClr>
                </a:solidFill>
              </a:rPr>
              <a:t/>
            </a:r>
            <a:br>
              <a:rPr lang="en-US" dirty="0" smtClean="0">
                <a:solidFill>
                  <a:schemeClr val="accent2">
                    <a:alpha val="99000"/>
                  </a:schemeClr>
                </a:solidFill>
              </a:rPr>
            </a:br>
            <a:r>
              <a:rPr lang="en-US" dirty="0" smtClean="0">
                <a:solidFill>
                  <a:schemeClr val="accent2">
                    <a:alpha val="99000"/>
                  </a:schemeClr>
                </a:solidFill>
              </a:rPr>
              <a:t>be </a:t>
            </a:r>
            <a:r>
              <a:rPr lang="en-US" dirty="0">
                <a:solidFill>
                  <a:schemeClr val="accent2">
                    <a:alpha val="99000"/>
                  </a:schemeClr>
                </a:solidFill>
              </a:rPr>
              <a:t>paginated</a:t>
            </a:r>
            <a:endParaRPr lang="en-NZ" dirty="0" smtClean="0">
              <a:solidFill>
                <a:schemeClr val="accent2">
                  <a:alpha val="99000"/>
                </a:schemeClr>
              </a:solidFill>
            </a:endParaRPr>
          </a:p>
          <a:p>
            <a:pPr lvl="1"/>
            <a:r>
              <a:rPr lang="en-US" dirty="0"/>
              <a:t>Either set </a:t>
            </a:r>
            <a:r>
              <a:rPr lang="en-US" dirty="0" err="1"/>
              <a:t>maxresults</a:t>
            </a:r>
            <a:r>
              <a:rPr lang="en-US" dirty="0"/>
              <a:t> or;</a:t>
            </a:r>
          </a:p>
          <a:p>
            <a:pPr lvl="1"/>
            <a:r>
              <a:rPr lang="en-US" dirty="0"/>
              <a:t>Exceed default value for </a:t>
            </a:r>
            <a:r>
              <a:rPr lang="en-US" dirty="0" err="1"/>
              <a:t>maxresults</a:t>
            </a:r>
            <a:r>
              <a:rPr lang="en-US" dirty="0"/>
              <a:t> (5000)</a:t>
            </a:r>
          </a:p>
        </p:txBody>
      </p:sp>
      <p:sp>
        <p:nvSpPr>
          <p:cNvPr id="4" name="Rectangle 3"/>
          <p:cNvSpPr/>
          <p:nvPr/>
        </p:nvSpPr>
        <p:spPr bwMode="auto">
          <a:xfrm>
            <a:off x="4800601" y="3171363"/>
            <a:ext cx="4392943" cy="2413015"/>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44056" tIns="36011" rIns="72021" bIns="36011" numCol="1" rtlCol="0" anchor="ctr" anchorCtr="0" compatLnSpc="1">
            <a:prstTxWarp prst="textNoShape">
              <a:avLst/>
            </a:prstTxWarp>
          </a:bodyPr>
          <a:lstStyle/>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http://.../</a:t>
            </a:r>
            <a:r>
              <a:rPr lang="en-NZ" sz="1260" dirty="0" err="1">
                <a:solidFill>
                  <a:srgbClr val="292929">
                    <a:lumMod val="65000"/>
                    <a:lumOff val="35000"/>
                    <a:alpha val="99000"/>
                  </a:srgbClr>
                </a:solidFill>
                <a:latin typeface="Consolas" pitchFamily="49" charset="0"/>
                <a:cs typeface="Consolas" pitchFamily="49" charset="0"/>
              </a:rPr>
              <a:t>products?comp</a:t>
            </a:r>
            <a:r>
              <a:rPr lang="en-NZ" sz="1260" dirty="0">
                <a:solidFill>
                  <a:srgbClr val="292929">
                    <a:lumMod val="65000"/>
                    <a:lumOff val="35000"/>
                    <a:alpha val="99000"/>
                  </a:srgbClr>
                </a:solidFill>
                <a:latin typeface="Consolas" pitchFamily="49" charset="0"/>
                <a:cs typeface="Consolas" pitchFamily="49" charset="0"/>
              </a:rPr>
              <a:t>=</a:t>
            </a:r>
            <a:r>
              <a:rPr lang="en-NZ" sz="1260" dirty="0" err="1">
                <a:solidFill>
                  <a:srgbClr val="292929">
                    <a:lumMod val="65000"/>
                    <a:lumOff val="35000"/>
                    <a:alpha val="99000"/>
                  </a:srgbClr>
                </a:solidFill>
                <a:latin typeface="Consolas" pitchFamily="49" charset="0"/>
                <a:cs typeface="Consolas" pitchFamily="49" charset="0"/>
              </a:rPr>
              <a:t>list&amp;prefix</a:t>
            </a:r>
            <a:r>
              <a:rPr lang="en-NZ" sz="1260" dirty="0">
                <a:solidFill>
                  <a:srgbClr val="292929">
                    <a:lumMod val="65000"/>
                    <a:lumOff val="35000"/>
                    <a:alpha val="99000"/>
                  </a:srgbClr>
                </a:solidFill>
                <a:latin typeface="Consolas" pitchFamily="49" charset="0"/>
                <a:cs typeface="Consolas" pitchFamily="49" charset="0"/>
              </a:rPr>
              <a:t>=</a:t>
            </a:r>
            <a:r>
              <a:rPr lang="en-NZ" sz="1260" dirty="0" err="1">
                <a:solidFill>
                  <a:srgbClr val="292929">
                    <a:lumMod val="65000"/>
                    <a:lumOff val="35000"/>
                    <a:alpha val="99000"/>
                  </a:srgbClr>
                </a:solidFill>
                <a:latin typeface="Consolas" pitchFamily="49" charset="0"/>
                <a:cs typeface="Consolas" pitchFamily="49" charset="0"/>
              </a:rPr>
              <a:t>Canoes&amp;maxresults</a:t>
            </a:r>
            <a:r>
              <a:rPr lang="en-NZ" sz="1260" dirty="0">
                <a:solidFill>
                  <a:srgbClr val="292929">
                    <a:lumMod val="65000"/>
                    <a:lumOff val="35000"/>
                    <a:alpha val="99000"/>
                  </a:srgbClr>
                </a:solidFill>
                <a:latin typeface="Consolas" pitchFamily="49" charset="0"/>
                <a:cs typeface="Consolas" pitchFamily="49" charset="0"/>
              </a:rPr>
              <a:t>=2</a:t>
            </a:r>
          </a:p>
          <a:p>
            <a:pPr defTabSz="720006" fontAlgn="auto">
              <a:spcBef>
                <a:spcPts val="0"/>
              </a:spcBef>
              <a:spcAft>
                <a:spcPts val="0"/>
              </a:spcAft>
            </a:pPr>
            <a:endParaRPr lang="en-NZ" sz="1260" dirty="0">
              <a:solidFill>
                <a:srgbClr val="292929">
                  <a:lumMod val="65000"/>
                  <a:lumOff val="35000"/>
                  <a:alpha val="99000"/>
                </a:srgbClr>
              </a:solidFill>
              <a:latin typeface="Consolas" pitchFamily="49" charset="0"/>
              <a:cs typeface="Consolas" pitchFamily="49" charset="0"/>
            </a:endParaRP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&lt;Blob&gt;Canoes/Whitewater.jpg&lt;/Blob&gt;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&lt;Blob&gt;Canoes/Flatwater.jpg&lt;/Blob&gt;</a:t>
            </a:r>
          </a:p>
          <a:p>
            <a:pPr defTabSz="720006" fontAlgn="auto">
              <a:spcBef>
                <a:spcPts val="0"/>
              </a:spcBef>
              <a:spcAft>
                <a:spcPts val="0"/>
              </a:spcAft>
            </a:pPr>
            <a:r>
              <a:rPr lang="en-NZ" sz="1260" dirty="0">
                <a:solidFill>
                  <a:srgbClr val="292929">
                    <a:lumMod val="65000"/>
                    <a:lumOff val="35000"/>
                    <a:alpha val="99000"/>
                  </a:srgbClr>
                </a:solidFill>
                <a:latin typeface="Consolas" pitchFamily="49" charset="0"/>
                <a:cs typeface="Consolas" pitchFamily="49" charset="0"/>
              </a:rPr>
              <a:t>&lt;</a:t>
            </a:r>
            <a:r>
              <a:rPr lang="en-NZ" sz="1260" dirty="0" err="1">
                <a:solidFill>
                  <a:srgbClr val="292929">
                    <a:lumMod val="65000"/>
                    <a:lumOff val="35000"/>
                    <a:alpha val="99000"/>
                  </a:srgbClr>
                </a:solidFill>
                <a:latin typeface="Consolas" pitchFamily="49" charset="0"/>
                <a:cs typeface="Consolas" pitchFamily="49" charset="0"/>
              </a:rPr>
              <a:t>NextMarker</a:t>
            </a:r>
            <a:r>
              <a:rPr lang="en-NZ" sz="1260" dirty="0">
                <a:solidFill>
                  <a:srgbClr val="292929">
                    <a:lumMod val="65000"/>
                    <a:lumOff val="35000"/>
                    <a:alpha val="99000"/>
                  </a:srgbClr>
                </a:solidFill>
                <a:latin typeface="Consolas" pitchFamily="49" charset="0"/>
                <a:cs typeface="Consolas" pitchFamily="49" charset="0"/>
              </a:rPr>
              <a:t>&gt;</a:t>
            </a:r>
            <a:r>
              <a:rPr lang="en-NZ" sz="1260" dirty="0" err="1">
                <a:solidFill>
                  <a:srgbClr val="292929">
                    <a:lumMod val="65000"/>
                    <a:lumOff val="35000"/>
                    <a:alpha val="99000"/>
                  </a:srgbClr>
                </a:solidFill>
                <a:latin typeface="Consolas" pitchFamily="49" charset="0"/>
                <a:cs typeface="Consolas" pitchFamily="49" charset="0"/>
              </a:rPr>
              <a:t>MarkerValue</a:t>
            </a:r>
            <a:r>
              <a:rPr lang="en-NZ" sz="1260" dirty="0">
                <a:solidFill>
                  <a:srgbClr val="292929">
                    <a:lumMod val="65000"/>
                    <a:lumOff val="35000"/>
                    <a:alpha val="99000"/>
                  </a:srgbClr>
                </a:solidFill>
                <a:latin typeface="Consolas" pitchFamily="49" charset="0"/>
                <a:cs typeface="Consolas" pitchFamily="49" charset="0"/>
              </a:rPr>
              <a:t>&lt;/</a:t>
            </a:r>
            <a:r>
              <a:rPr lang="en-NZ" sz="1260" dirty="0" err="1">
                <a:solidFill>
                  <a:srgbClr val="292929">
                    <a:lumMod val="65000"/>
                    <a:lumOff val="35000"/>
                    <a:alpha val="99000"/>
                  </a:srgbClr>
                </a:solidFill>
                <a:latin typeface="Consolas" pitchFamily="49" charset="0"/>
                <a:cs typeface="Consolas" pitchFamily="49" charset="0"/>
              </a:rPr>
              <a:t>NextMarker</a:t>
            </a:r>
            <a:r>
              <a:rPr lang="en-NZ" sz="1260" dirty="0">
                <a:solidFill>
                  <a:srgbClr val="292929">
                    <a:lumMod val="65000"/>
                    <a:lumOff val="35000"/>
                    <a:alpha val="99000"/>
                  </a:srgbClr>
                </a:solidFill>
                <a:latin typeface="Consolas" pitchFamily="49" charset="0"/>
                <a:cs typeface="Consolas" pitchFamily="49" charset="0"/>
              </a:rPr>
              <a:t>&gt;</a:t>
            </a:r>
          </a:p>
          <a:p>
            <a:pPr defTabSz="720006" fontAlgn="auto">
              <a:spcBef>
                <a:spcPts val="0"/>
              </a:spcBef>
              <a:spcAft>
                <a:spcPts val="0"/>
              </a:spcAft>
            </a:pPr>
            <a:endParaRPr lang="en-NZ" sz="1260" dirty="0">
              <a:solidFill>
                <a:srgbClr val="292929">
                  <a:lumMod val="65000"/>
                  <a:lumOff val="35000"/>
                  <a:alpha val="99000"/>
                </a:srgbClr>
              </a:solidFill>
              <a:latin typeface="Consolas" pitchFamily="49" charset="0"/>
              <a:cs typeface="Consolas" pitchFamily="49" charset="0"/>
            </a:endParaRPr>
          </a:p>
        </p:txBody>
      </p:sp>
    </p:spTree>
    <p:extLst>
      <p:ext uri="{BB962C8B-B14F-4D97-AF65-F5344CB8AC3E}">
        <p14:creationId xmlns:p14="http://schemas.microsoft.com/office/powerpoint/2010/main" val="260166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100000" fill="hold" grpId="0" nodeType="clickEffect">
                                  <p:stCondLst>
                                    <p:cond delay="0"/>
                                  </p:stCondLst>
                                  <p:childTnLst>
                                    <p:animMotion origin="layout" path="M 4.79167E-6 2.54394E-6 L -0.0017 -0.39663 " pathEditMode="relative" rAng="0" ptsTypes="AA">
                                      <p:cBhvr>
                                        <p:cTn id="6" dur="1750" fill="hold"/>
                                        <p:tgtEl>
                                          <p:spTgt spid="4"/>
                                        </p:tgtEl>
                                        <p:attrNameLst>
                                          <p:attrName>ppt_x</p:attrName>
                                          <p:attrName>ppt_y</p:attrName>
                                        </p:attrNameLst>
                                      </p:cBhvr>
                                      <p:rCtr x="-91" y="-1984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Account Best Practices</a:t>
            </a:r>
            <a:endParaRPr lang="en-US" dirty="0"/>
          </a:p>
        </p:txBody>
      </p:sp>
      <p:sp>
        <p:nvSpPr>
          <p:cNvPr id="3" name="Text Placeholder 2"/>
          <p:cNvSpPr>
            <a:spLocks noGrp="1"/>
          </p:cNvSpPr>
          <p:nvPr>
            <p:ph type="body" sz="quarter" idx="10"/>
          </p:nvPr>
        </p:nvSpPr>
        <p:spPr>
          <a:xfrm>
            <a:off x="408908" y="1544319"/>
            <a:ext cx="8782135" cy="3248710"/>
          </a:xfrm>
        </p:spPr>
        <p:txBody>
          <a:bodyPr/>
          <a:lstStyle/>
          <a:p>
            <a:pPr marL="457200" indent="-457200">
              <a:buFont typeface="Arial" panose="020B0604020202020204" pitchFamily="34" charset="0"/>
              <a:buChar char="•"/>
            </a:pPr>
            <a:r>
              <a:rPr lang="en-US" dirty="0" smtClean="0"/>
              <a:t>Protect production storage keys as they are the keys to the kingdom</a:t>
            </a:r>
          </a:p>
          <a:p>
            <a:pPr marL="457200" indent="-457200">
              <a:buFont typeface="Arial" panose="020B0604020202020204" pitchFamily="34" charset="0"/>
              <a:buChar char="•"/>
            </a:pPr>
            <a:r>
              <a:rPr lang="en-US" dirty="0" smtClean="0"/>
              <a:t>Create a separate storage account for diagnostics and logging so those account keys can be shared with prod support developers</a:t>
            </a:r>
          </a:p>
          <a:p>
            <a:pPr marL="457200" indent="-457200">
              <a:buFont typeface="Arial" panose="020B0604020202020204" pitchFamily="34" charset="0"/>
              <a:buChar char="•"/>
            </a:pPr>
            <a:r>
              <a:rPr lang="en-US" dirty="0" smtClean="0"/>
              <a:t>Create additional storage accounts for high traffic queues or blobs to ensure maximum performance</a:t>
            </a:r>
            <a:endParaRPr lang="en-US" dirty="0"/>
          </a:p>
        </p:txBody>
      </p:sp>
    </p:spTree>
    <p:extLst>
      <p:ext uri="{BB962C8B-B14F-4D97-AF65-F5344CB8AC3E}">
        <p14:creationId xmlns:p14="http://schemas.microsoft.com/office/powerpoint/2010/main" val="38783248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At-A-Glance</a:t>
            </a:r>
            <a:endParaRPr lang="en-US" dirty="0"/>
          </a:p>
        </p:txBody>
      </p:sp>
      <p:sp>
        <p:nvSpPr>
          <p:cNvPr id="3" name="Content Placeholder 2"/>
          <p:cNvSpPr>
            <a:spLocks noGrp="1"/>
          </p:cNvSpPr>
          <p:nvPr>
            <p:ph sz="quarter" idx="10"/>
          </p:nvPr>
        </p:nvSpPr>
        <p:spPr>
          <a:xfrm>
            <a:off x="408908" y="1561254"/>
            <a:ext cx="8787386" cy="5075107"/>
          </a:xfrm>
        </p:spPr>
        <p:txBody>
          <a:bodyPr/>
          <a:lstStyle/>
          <a:p>
            <a:r>
              <a:rPr lang="en-US" b="1" dirty="0" smtClean="0"/>
              <a:t>Applications: </a:t>
            </a:r>
            <a:r>
              <a:rPr lang="en-US" dirty="0" smtClean="0"/>
              <a:t>Blogs, Ecommerce, Forums, Wiki</a:t>
            </a:r>
          </a:p>
          <a:p>
            <a:r>
              <a:rPr lang="en-US" b="1" dirty="0" smtClean="0"/>
              <a:t>Data:</a:t>
            </a:r>
            <a:r>
              <a:rPr lang="en-US" dirty="0" smtClean="0"/>
              <a:t> SQL,  </a:t>
            </a:r>
            <a:r>
              <a:rPr lang="en-US" dirty="0" err="1" smtClean="0"/>
              <a:t>NoSQL</a:t>
            </a:r>
            <a:r>
              <a:rPr lang="en-US" dirty="0" smtClean="0"/>
              <a:t> Table Storage, 3</a:t>
            </a:r>
            <a:r>
              <a:rPr lang="en-US" baseline="30000" dirty="0" smtClean="0"/>
              <a:t>rd</a:t>
            </a:r>
            <a:r>
              <a:rPr lang="en-US" dirty="0" smtClean="0"/>
              <a:t> Party (</a:t>
            </a:r>
            <a:r>
              <a:rPr lang="en-US" dirty="0" err="1" smtClean="0"/>
              <a:t>MongoDb</a:t>
            </a:r>
            <a:r>
              <a:rPr lang="en-US" dirty="0" smtClean="0"/>
              <a:t>, </a:t>
            </a:r>
            <a:r>
              <a:rPr lang="en-US" dirty="0" err="1" smtClean="0"/>
              <a:t>etc</a:t>
            </a:r>
            <a:r>
              <a:rPr lang="en-US" dirty="0" smtClean="0"/>
              <a:t>)</a:t>
            </a:r>
          </a:p>
          <a:p>
            <a:r>
              <a:rPr lang="en-US" b="1" dirty="0" smtClean="0"/>
              <a:t>Runtime:</a:t>
            </a:r>
            <a:r>
              <a:rPr lang="en-US" dirty="0" smtClean="0"/>
              <a:t> .NET, Java, Node.js, Python, PHP, Ruby … and more</a:t>
            </a:r>
          </a:p>
          <a:p>
            <a:r>
              <a:rPr lang="en-US" b="1" dirty="0" smtClean="0"/>
              <a:t>Middleware:</a:t>
            </a:r>
            <a:r>
              <a:rPr lang="en-US" dirty="0" smtClean="0"/>
              <a:t> Azure Service Bus, BizTalk Services, 3</a:t>
            </a:r>
            <a:r>
              <a:rPr lang="en-US" baseline="30000" dirty="0" smtClean="0"/>
              <a:t>rd</a:t>
            </a:r>
            <a:r>
              <a:rPr lang="en-US" dirty="0" smtClean="0"/>
              <a:t> Party App Services</a:t>
            </a:r>
          </a:p>
          <a:p>
            <a:r>
              <a:rPr lang="en-US" b="1" dirty="0" smtClean="0"/>
              <a:t>O/S:</a:t>
            </a:r>
            <a:r>
              <a:rPr lang="en-US" dirty="0" smtClean="0"/>
              <a:t> Windows, Linux</a:t>
            </a:r>
          </a:p>
          <a:p>
            <a:r>
              <a:rPr lang="en-US" b="1" dirty="0" smtClean="0"/>
              <a:t>Virtualization/Servers:</a:t>
            </a:r>
            <a:r>
              <a:rPr lang="en-US" dirty="0" smtClean="0"/>
              <a:t> XS shared core 768MB to 8 core 56GB </a:t>
            </a:r>
          </a:p>
          <a:p>
            <a:r>
              <a:rPr lang="en-US" b="1" dirty="0" smtClean="0"/>
              <a:t>Storage:</a:t>
            </a:r>
            <a:r>
              <a:rPr lang="en-US" dirty="0" smtClean="0"/>
              <a:t> </a:t>
            </a:r>
            <a:r>
              <a:rPr lang="en-US" dirty="0"/>
              <a:t>Binary Blob </a:t>
            </a:r>
            <a:r>
              <a:rPr lang="en-US" dirty="0" smtClean="0"/>
              <a:t>Storage</a:t>
            </a:r>
          </a:p>
          <a:p>
            <a:r>
              <a:rPr lang="en-US" b="1" dirty="0" smtClean="0"/>
              <a:t>Networking:</a:t>
            </a:r>
            <a:r>
              <a:rPr lang="en-US" dirty="0" smtClean="0"/>
              <a:t> Traffic Manager, VPN</a:t>
            </a:r>
            <a:endParaRPr lang="en-US" dirty="0"/>
          </a:p>
        </p:txBody>
      </p:sp>
    </p:spTree>
    <p:extLst>
      <p:ext uri="{BB962C8B-B14F-4D97-AF65-F5344CB8AC3E}">
        <p14:creationId xmlns:p14="http://schemas.microsoft.com/office/powerpoint/2010/main" val="2313482673"/>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Team Foundation Service</a:t>
            </a:r>
            <a:endParaRPr lang="en-US" dirty="0"/>
          </a:p>
        </p:txBody>
      </p:sp>
      <p:sp>
        <p:nvSpPr>
          <p:cNvPr id="3" name="Text Placeholder 2"/>
          <p:cNvSpPr>
            <a:spLocks noGrp="1"/>
          </p:cNvSpPr>
          <p:nvPr>
            <p:ph type="body" sz="quarter" idx="11"/>
          </p:nvPr>
        </p:nvSpPr>
        <p:spPr>
          <a:xfrm>
            <a:off x="408908" y="4584192"/>
            <a:ext cx="4296406" cy="290849"/>
          </a:xfrm>
        </p:spPr>
        <p:txBody>
          <a:bodyPr/>
          <a:lstStyle/>
          <a:p>
            <a:r>
              <a:rPr lang="en-US" dirty="0" smtClean="0"/>
              <a:t>Scott Decker</a:t>
            </a:r>
          </a:p>
        </p:txBody>
      </p:sp>
    </p:spTree>
    <p:extLst>
      <p:ext uri="{BB962C8B-B14F-4D97-AF65-F5344CB8AC3E}">
        <p14:creationId xmlns:p14="http://schemas.microsoft.com/office/powerpoint/2010/main" val="311270681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990600" y="838200"/>
            <a:ext cx="7652731" cy="4577120"/>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2">
              <a:lumMod val="90000"/>
            </a:schemeClr>
          </a:solidFill>
          <a:ln>
            <a:noFill/>
          </a:ln>
        </p:spPr>
        <p:txBody>
          <a:bodyPr vert="horz" wrap="square" lIns="64830" tIns="32415" rIns="64830" bIns="32415" numCol="1" anchor="t" anchorCtr="0" compatLnSpc="1">
            <a:prstTxWarp prst="textNoShape">
              <a:avLst/>
            </a:prstTxWarp>
          </a:bodyPr>
          <a:lstStyle/>
          <a:p>
            <a:pPr defTabSz="720214" fontAlgn="auto">
              <a:spcBef>
                <a:spcPts val="0"/>
              </a:spcBef>
              <a:spcAft>
                <a:spcPts val="0"/>
              </a:spcAft>
            </a:pPr>
            <a:endParaRPr lang="en-US" sz="1260" dirty="0">
              <a:solidFill>
                <a:srgbClr val="5F5F5F"/>
              </a:solidFill>
              <a:latin typeface="Segoe UI"/>
            </a:endParaRPr>
          </a:p>
        </p:txBody>
      </p:sp>
      <p:sp>
        <p:nvSpPr>
          <p:cNvPr id="2" name="Title 1"/>
          <p:cNvSpPr>
            <a:spLocks noGrp="1"/>
          </p:cNvSpPr>
          <p:nvPr>
            <p:ph type="title"/>
          </p:nvPr>
        </p:nvSpPr>
        <p:spPr>
          <a:xfrm>
            <a:off x="408907" y="243840"/>
            <a:ext cx="8782135" cy="553998"/>
          </a:xfrm>
        </p:spPr>
        <p:txBody>
          <a:bodyPr/>
          <a:lstStyle/>
          <a:p>
            <a:r>
              <a:rPr lang="en-US" sz="4000" dirty="0" smtClean="0"/>
              <a:t>What is TFS? (Service…not Server)</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81</a:t>
            </a:fld>
            <a:endParaRPr lang="en-US"/>
          </a:p>
        </p:txBody>
      </p:sp>
      <p:sp>
        <p:nvSpPr>
          <p:cNvPr id="8" name="Rectangle 7"/>
          <p:cNvSpPr/>
          <p:nvPr/>
        </p:nvSpPr>
        <p:spPr bwMode="auto">
          <a:xfrm>
            <a:off x="3695700" y="1097280"/>
            <a:ext cx="2209800" cy="167640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Build Management &amp; Automation</a:t>
            </a:r>
          </a:p>
        </p:txBody>
      </p:sp>
      <p:sp>
        <p:nvSpPr>
          <p:cNvPr id="6" name="Rectangle 5"/>
          <p:cNvSpPr/>
          <p:nvPr/>
        </p:nvSpPr>
        <p:spPr bwMode="auto">
          <a:xfrm>
            <a:off x="2590800" y="2902130"/>
            <a:ext cx="2209800" cy="167640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Version Control</a:t>
            </a:r>
          </a:p>
        </p:txBody>
      </p:sp>
      <p:sp>
        <p:nvSpPr>
          <p:cNvPr id="9" name="Rectangle 8"/>
          <p:cNvSpPr/>
          <p:nvPr/>
        </p:nvSpPr>
        <p:spPr bwMode="auto">
          <a:xfrm>
            <a:off x="4953000" y="2902130"/>
            <a:ext cx="2209800" cy="1676400"/>
          </a:xfrm>
          <a:prstGeom prst="rect">
            <a:avLst/>
          </a:prstGeom>
          <a:solidFill>
            <a:srgbClr val="68217A">
              <a:alpha val="9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Agile Project Planning</a:t>
            </a:r>
          </a:p>
        </p:txBody>
      </p:sp>
    </p:spTree>
    <p:extLst>
      <p:ext uri="{BB962C8B-B14F-4D97-AF65-F5344CB8AC3E}">
        <p14:creationId xmlns:p14="http://schemas.microsoft.com/office/powerpoint/2010/main" val="271195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6.94444E-8 L -0.36508 -0.00174 " pathEditMode="relative" rAng="0" ptsTypes="AA">
                                      <p:cBhvr>
                                        <p:cTn id="6" dur="2000" fill="hold"/>
                                        <p:tgtEl>
                                          <p:spTgt spid="8"/>
                                        </p:tgtEl>
                                        <p:attrNameLst>
                                          <p:attrName>ppt_x</p:attrName>
                                          <p:attrName>ppt_y</p:attrName>
                                        </p:attrNameLst>
                                      </p:cBhvr>
                                      <p:rCtr x="-18254" y="-87"/>
                                    </p:animMotion>
                                  </p:childTnLst>
                                </p:cTn>
                              </p:par>
                              <p:par>
                                <p:cTn id="7" presetID="35" presetClass="path" presetSubtype="0" accel="50000" decel="50000" fill="hold" grpId="0" nodeType="withEffect">
                                  <p:stCondLst>
                                    <p:cond delay="0"/>
                                  </p:stCondLst>
                                  <p:childTnLst>
                                    <p:animMotion origin="layout" path="M -6.34921E-7 -4.72222E-6 L -0.25 -4.72222E-6 " pathEditMode="relative" rAng="0" ptsTypes="AA">
                                      <p:cBhvr>
                                        <p:cTn id="8" dur="2000" fill="hold"/>
                                        <p:tgtEl>
                                          <p:spTgt spid="6"/>
                                        </p:tgtEl>
                                        <p:attrNameLst>
                                          <p:attrName>ppt_x</p:attrName>
                                          <p:attrName>ppt_y</p:attrName>
                                        </p:attrNameLst>
                                      </p:cBhvr>
                                      <p:rCtr x="-12500" y="0"/>
                                    </p:animMotion>
                                  </p:childTnLst>
                                </p:cTn>
                              </p:par>
                              <p:par>
                                <p:cTn id="9" presetID="36" presetClass="path" presetSubtype="0" accel="50000" decel="50000" fill="hold" grpId="0" nodeType="withEffect">
                                  <p:stCondLst>
                                    <p:cond delay="0"/>
                                  </p:stCondLst>
                                  <p:childTnLst>
                                    <p:animMotion origin="layout" path="M -2.38095E-6 -4.72222E-6 L -2.38095E-6 0.12457 C -2.38095E-6 0.18034 -0.13707 0.24914 -0.24801 0.24914 L -0.49603 0.24914 " pathEditMode="relative" rAng="0" ptsTypes="AAAA">
                                      <p:cBhvr>
                                        <p:cTn id="10" dur="2000" fill="hold"/>
                                        <p:tgtEl>
                                          <p:spTgt spid="9"/>
                                        </p:tgtEl>
                                        <p:attrNameLst>
                                          <p:attrName>ppt_x</p:attrName>
                                          <p:attrName>ppt_y</p:attrName>
                                        </p:attrNameLst>
                                      </p:cBhvr>
                                      <p:rCtr x="-24802" y="12457"/>
                                    </p:animMotion>
                                  </p:childTnLst>
                                </p:cTn>
                              </p:par>
                              <p:par>
                                <p:cTn id="11" presetID="10" presetClass="exit" presetSubtype="0" fill="hold" grpId="0" nodeType="withEffect">
                                  <p:stCondLst>
                                    <p:cond delay="0"/>
                                  </p:stCondLst>
                                  <p:childTnLst>
                                    <p:animEffect transition="out" filter="fade">
                                      <p:cBhvr>
                                        <p:cTn id="12" dur="2000"/>
                                        <p:tgtEl>
                                          <p:spTgt spid="10"/>
                                        </p:tgtEl>
                                      </p:cBhvr>
                                    </p:animEffect>
                                    <p:set>
                                      <p:cBhvr>
                                        <p:cTn id="13"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6"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do I manage my team?</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82</a:t>
            </a:fld>
            <a:endParaRPr lang="en-US"/>
          </a:p>
        </p:txBody>
      </p:sp>
      <p:sp>
        <p:nvSpPr>
          <p:cNvPr id="8" name="Rectangle 7"/>
          <p:cNvSpPr/>
          <p:nvPr/>
        </p:nvSpPr>
        <p:spPr bwMode="auto">
          <a:xfrm>
            <a:off x="192024" y="107986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Build Management &amp; Automation</a:t>
            </a:r>
          </a:p>
        </p:txBody>
      </p:sp>
      <p:sp>
        <p:nvSpPr>
          <p:cNvPr id="6" name="Rectangle 5"/>
          <p:cNvSpPr/>
          <p:nvPr/>
        </p:nvSpPr>
        <p:spPr bwMode="auto">
          <a:xfrm>
            <a:off x="192024" y="290213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Version Control</a:t>
            </a:r>
          </a:p>
        </p:txBody>
      </p:sp>
      <p:sp>
        <p:nvSpPr>
          <p:cNvPr id="9" name="Rectangle 8"/>
          <p:cNvSpPr/>
          <p:nvPr/>
        </p:nvSpPr>
        <p:spPr bwMode="auto">
          <a:xfrm>
            <a:off x="192024" y="4724400"/>
            <a:ext cx="2209800" cy="1676400"/>
          </a:xfrm>
          <a:prstGeom prst="rect">
            <a:avLst/>
          </a:prstGeom>
          <a:solidFill>
            <a:srgbClr val="68217A">
              <a:alpha val="9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Agile Project Planning</a:t>
            </a:r>
          </a:p>
        </p:txBody>
      </p:sp>
      <p:pic>
        <p:nvPicPr>
          <p:cNvPr id="5" name="Picture 4"/>
          <p:cNvPicPr>
            <a:picLocks noChangeAspect="1"/>
          </p:cNvPicPr>
          <p:nvPr/>
        </p:nvPicPr>
        <p:blipFill rotWithShape="1">
          <a:blip r:embed="rId3"/>
          <a:srcRect t="19524"/>
          <a:stretch/>
        </p:blipFill>
        <p:spPr>
          <a:xfrm>
            <a:off x="3124200" y="1626699"/>
            <a:ext cx="5943600" cy="4850301"/>
          </a:xfrm>
          <a:prstGeom prst="rect">
            <a:avLst/>
          </a:prstGeom>
        </p:spPr>
      </p:pic>
      <p:sp>
        <p:nvSpPr>
          <p:cNvPr id="7" name="Rectangle 6"/>
          <p:cNvSpPr/>
          <p:nvPr/>
        </p:nvSpPr>
        <p:spPr>
          <a:xfrm>
            <a:off x="5257800" y="6434202"/>
            <a:ext cx="4038600" cy="271398"/>
          </a:xfrm>
          <a:prstGeom prst="rect">
            <a:avLst/>
          </a:prstGeom>
        </p:spPr>
        <p:txBody>
          <a:bodyPr wrap="square">
            <a:spAutoFit/>
          </a:bodyPr>
          <a:lstStyle/>
          <a:p>
            <a:r>
              <a:rPr lang="en-US" sz="1100" dirty="0">
                <a:hlinkClick r:id="rId4"/>
              </a:rPr>
              <a:t>http://tfs.visualstudio.com/en-us/feature-tour.aspx#Section2</a:t>
            </a:r>
            <a:endParaRPr lang="en-US" sz="1100" dirty="0"/>
          </a:p>
        </p:txBody>
      </p:sp>
    </p:spTree>
    <p:extLst>
      <p:ext uri="{BB962C8B-B14F-4D97-AF65-F5344CB8AC3E}">
        <p14:creationId xmlns:p14="http://schemas.microsoft.com/office/powerpoint/2010/main" val="1132348330"/>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do we handle source code?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83</a:t>
            </a:fld>
            <a:endParaRPr lang="en-US"/>
          </a:p>
        </p:txBody>
      </p:sp>
      <p:sp>
        <p:nvSpPr>
          <p:cNvPr id="8" name="Rectangle 7"/>
          <p:cNvSpPr/>
          <p:nvPr/>
        </p:nvSpPr>
        <p:spPr bwMode="auto">
          <a:xfrm>
            <a:off x="192024" y="107986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Build Management &amp; Automation</a:t>
            </a:r>
          </a:p>
        </p:txBody>
      </p:sp>
      <p:sp>
        <p:nvSpPr>
          <p:cNvPr id="6" name="Rectangle 5"/>
          <p:cNvSpPr/>
          <p:nvPr/>
        </p:nvSpPr>
        <p:spPr bwMode="auto">
          <a:xfrm>
            <a:off x="192024" y="2902130"/>
            <a:ext cx="2209800" cy="167640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Version Control</a:t>
            </a:r>
          </a:p>
        </p:txBody>
      </p:sp>
      <p:sp>
        <p:nvSpPr>
          <p:cNvPr id="9" name="Rectangle 8"/>
          <p:cNvSpPr/>
          <p:nvPr/>
        </p:nvSpPr>
        <p:spPr bwMode="auto">
          <a:xfrm>
            <a:off x="192024" y="472440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Agile Project Planning</a:t>
            </a:r>
          </a:p>
        </p:txBody>
      </p:sp>
      <p:pic>
        <p:nvPicPr>
          <p:cNvPr id="7" name="Picture 6"/>
          <p:cNvPicPr>
            <a:picLocks noChangeAspect="1"/>
          </p:cNvPicPr>
          <p:nvPr/>
        </p:nvPicPr>
        <p:blipFill>
          <a:blip r:embed="rId3"/>
          <a:stretch>
            <a:fillRect/>
          </a:stretch>
        </p:blipFill>
        <p:spPr>
          <a:xfrm>
            <a:off x="3283347" y="1079859"/>
            <a:ext cx="3346053" cy="5320941"/>
          </a:xfrm>
          <a:prstGeom prst="rect">
            <a:avLst/>
          </a:prstGeom>
          <a:solidFill>
            <a:srgbClr val="FFFFFF">
              <a:shade val="85000"/>
            </a:srgbClr>
          </a:solidFill>
          <a:ln w="88900" cap="sq">
            <a:noFill/>
            <a:miter lim="800000"/>
          </a:ln>
          <a:effectLst/>
        </p:spPr>
      </p:pic>
    </p:spTree>
    <p:extLst>
      <p:ext uri="{BB962C8B-B14F-4D97-AF65-F5344CB8AC3E}">
        <p14:creationId xmlns:p14="http://schemas.microsoft.com/office/powerpoint/2010/main" val="2831286724"/>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07" y="243840"/>
            <a:ext cx="8782135" cy="553998"/>
          </a:xfrm>
        </p:spPr>
        <p:txBody>
          <a:bodyPr/>
          <a:lstStyle/>
          <a:p>
            <a:r>
              <a:rPr lang="en-US" sz="4000" dirty="0" smtClean="0"/>
              <a:t>How do we build and deploy our code?</a:t>
            </a:r>
            <a:endParaRPr lang="en-US" sz="4000" dirty="0"/>
          </a:p>
        </p:txBody>
      </p:sp>
      <p:sp>
        <p:nvSpPr>
          <p:cNvPr id="4" name="Slide Number Placeholder 3"/>
          <p:cNvSpPr>
            <a:spLocks noGrp="1"/>
          </p:cNvSpPr>
          <p:nvPr>
            <p:ph type="sldNum" sz="quarter" idx="4294967295"/>
          </p:nvPr>
        </p:nvSpPr>
        <p:spPr>
          <a:xfrm>
            <a:off x="7359650" y="6959600"/>
            <a:ext cx="2241550" cy="508000"/>
          </a:xfrm>
          <a:prstGeom prst="rect">
            <a:avLst/>
          </a:prstGeom>
        </p:spPr>
        <p:txBody>
          <a:bodyPr/>
          <a:lstStyle/>
          <a:p>
            <a:pPr>
              <a:defRPr/>
            </a:pPr>
            <a:fld id="{866CC1DF-BD47-433B-9CA5-CAE3B79DBE11}" type="slidenum">
              <a:rPr lang="en-US" smtClean="0"/>
              <a:pPr>
                <a:defRPr/>
              </a:pPr>
              <a:t>84</a:t>
            </a:fld>
            <a:endParaRPr lang="en-US"/>
          </a:p>
        </p:txBody>
      </p:sp>
      <p:sp>
        <p:nvSpPr>
          <p:cNvPr id="8" name="Rectangle 7"/>
          <p:cNvSpPr/>
          <p:nvPr/>
        </p:nvSpPr>
        <p:spPr bwMode="auto">
          <a:xfrm>
            <a:off x="192024" y="1079860"/>
            <a:ext cx="2209800" cy="167640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Build Management &amp; Automation</a:t>
            </a:r>
          </a:p>
        </p:txBody>
      </p:sp>
      <p:sp>
        <p:nvSpPr>
          <p:cNvPr id="6" name="Rectangle 5"/>
          <p:cNvSpPr/>
          <p:nvPr/>
        </p:nvSpPr>
        <p:spPr bwMode="auto">
          <a:xfrm>
            <a:off x="192024" y="290213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Version Control</a:t>
            </a:r>
          </a:p>
        </p:txBody>
      </p:sp>
      <p:sp>
        <p:nvSpPr>
          <p:cNvPr id="9" name="Rectangle 8"/>
          <p:cNvSpPr/>
          <p:nvPr/>
        </p:nvSpPr>
        <p:spPr bwMode="auto">
          <a:xfrm>
            <a:off x="192024" y="4724400"/>
            <a:ext cx="2209800" cy="1676400"/>
          </a:xfrm>
          <a:prstGeom prst="rect">
            <a:avLst/>
          </a:prstGeom>
          <a:solidFill>
            <a:srgbClr val="68217A">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899" tIns="121899" rIns="121899" bIns="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1218585" fontAlgn="base">
              <a:lnSpc>
                <a:spcPct val="90000"/>
              </a:lnSpc>
              <a:spcBef>
                <a:spcPct val="0"/>
              </a:spcBef>
              <a:spcAft>
                <a:spcPct val="0"/>
              </a:spcAft>
            </a:pPr>
            <a:r>
              <a:rPr lang="en-US" sz="2400" spc="-133" dirty="0">
                <a:gradFill>
                  <a:gsLst>
                    <a:gs pos="0">
                      <a:srgbClr val="FFFFFF"/>
                    </a:gs>
                    <a:gs pos="100000">
                      <a:srgbClr val="FFFFFF"/>
                    </a:gs>
                  </a:gsLst>
                  <a:lin ang="5400000" scaled="0"/>
                </a:gradFill>
                <a:ea typeface="Segoe UI" pitchFamily="34" charset="0"/>
                <a:cs typeface="Segoe UI" pitchFamily="34" charset="0"/>
              </a:rPr>
              <a:t>Agile Project Planning</a:t>
            </a:r>
          </a:p>
        </p:txBody>
      </p:sp>
      <p:pic>
        <p:nvPicPr>
          <p:cNvPr id="7" name="Picture 6"/>
          <p:cNvPicPr>
            <a:picLocks noChangeAspect="1"/>
          </p:cNvPicPr>
          <p:nvPr/>
        </p:nvPicPr>
        <p:blipFill rotWithShape="1">
          <a:blip r:embed="rId3"/>
          <a:srcRect l="60418" t="60910" r="16666" b="9999"/>
          <a:stretch/>
        </p:blipFill>
        <p:spPr>
          <a:xfrm>
            <a:off x="3282696" y="1079860"/>
            <a:ext cx="4064607" cy="5320940"/>
          </a:xfrm>
          <a:prstGeom prst="rect">
            <a:avLst/>
          </a:prstGeom>
          <a:ln>
            <a:noFill/>
          </a:ln>
          <a:effectLst/>
        </p:spPr>
      </p:pic>
    </p:spTree>
    <p:extLst>
      <p:ext uri="{BB962C8B-B14F-4D97-AF65-F5344CB8AC3E}">
        <p14:creationId xmlns:p14="http://schemas.microsoft.com/office/powerpoint/2010/main" val="285517829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does it cost?</a:t>
            </a:r>
            <a:endParaRPr lang="en-US" dirty="0"/>
          </a:p>
        </p:txBody>
      </p:sp>
      <p:grpSp>
        <p:nvGrpSpPr>
          <p:cNvPr id="10" name="Group 9"/>
          <p:cNvGrpSpPr/>
          <p:nvPr/>
        </p:nvGrpSpPr>
        <p:grpSpPr>
          <a:xfrm>
            <a:off x="227974" y="2209800"/>
            <a:ext cx="9144000" cy="2257425"/>
            <a:chOff x="685800" y="4724400"/>
            <a:chExt cx="9144000" cy="2257425"/>
          </a:xfrm>
        </p:grpSpPr>
        <p:pic>
          <p:nvPicPr>
            <p:cNvPr id="3" name="Picture 2"/>
            <p:cNvPicPr>
              <a:picLocks noChangeAspect="1"/>
            </p:cNvPicPr>
            <p:nvPr/>
          </p:nvPicPr>
          <p:blipFill>
            <a:blip r:embed="rId2"/>
            <a:stretch>
              <a:fillRect/>
            </a:stretch>
          </p:blipFill>
          <p:spPr>
            <a:xfrm>
              <a:off x="685800" y="4724400"/>
              <a:ext cx="9144000" cy="2257425"/>
            </a:xfrm>
            <a:prstGeom prst="rect">
              <a:avLst/>
            </a:prstGeom>
          </p:spPr>
        </p:pic>
        <p:sp>
          <p:nvSpPr>
            <p:cNvPr id="9" name="Freeform 8"/>
            <p:cNvSpPr/>
            <p:nvPr/>
          </p:nvSpPr>
          <p:spPr bwMode="auto">
            <a:xfrm rot="21336784">
              <a:off x="921107" y="5195109"/>
              <a:ext cx="1583301" cy="211990"/>
            </a:xfrm>
            <a:custGeom>
              <a:avLst/>
              <a:gdLst>
                <a:gd name="connsiteX0" fmla="*/ 0 w 1583301"/>
                <a:gd name="connsiteY0" fmla="*/ 0 h 328246"/>
                <a:gd name="connsiteX1" fmla="*/ 621323 w 1583301"/>
                <a:gd name="connsiteY1" fmla="*/ 11723 h 328246"/>
                <a:gd name="connsiteX2" fmla="*/ 890954 w 1583301"/>
                <a:gd name="connsiteY2" fmla="*/ 35169 h 328246"/>
                <a:gd name="connsiteX3" fmla="*/ 1066800 w 1583301"/>
                <a:gd name="connsiteY3" fmla="*/ 46892 h 328246"/>
                <a:gd name="connsiteX4" fmla="*/ 1348154 w 1583301"/>
                <a:gd name="connsiteY4" fmla="*/ 70338 h 328246"/>
                <a:gd name="connsiteX5" fmla="*/ 1418493 w 1583301"/>
                <a:gd name="connsiteY5" fmla="*/ 82061 h 328246"/>
                <a:gd name="connsiteX6" fmla="*/ 1500554 w 1583301"/>
                <a:gd name="connsiteY6" fmla="*/ 93784 h 328246"/>
                <a:gd name="connsiteX7" fmla="*/ 1547446 w 1583301"/>
                <a:gd name="connsiteY7" fmla="*/ 117230 h 328246"/>
                <a:gd name="connsiteX8" fmla="*/ 1582616 w 1583301"/>
                <a:gd name="connsiteY8" fmla="*/ 128954 h 328246"/>
                <a:gd name="connsiteX9" fmla="*/ 1535723 w 1583301"/>
                <a:gd name="connsiteY9" fmla="*/ 140677 h 328246"/>
                <a:gd name="connsiteX10" fmla="*/ 738554 w 1583301"/>
                <a:gd name="connsiteY10" fmla="*/ 175846 h 328246"/>
                <a:gd name="connsiteX11" fmla="*/ 281354 w 1583301"/>
                <a:gd name="connsiteY11" fmla="*/ 222738 h 328246"/>
                <a:gd name="connsiteX12" fmla="*/ 410308 w 1583301"/>
                <a:gd name="connsiteY12" fmla="*/ 234461 h 328246"/>
                <a:gd name="connsiteX13" fmla="*/ 515816 w 1583301"/>
                <a:gd name="connsiteY13" fmla="*/ 222738 h 328246"/>
                <a:gd name="connsiteX14" fmla="*/ 621323 w 1583301"/>
                <a:gd name="connsiteY14" fmla="*/ 246184 h 328246"/>
                <a:gd name="connsiteX15" fmla="*/ 515816 w 1583301"/>
                <a:gd name="connsiteY15" fmla="*/ 257907 h 328246"/>
                <a:gd name="connsiteX16" fmla="*/ 410308 w 1583301"/>
                <a:gd name="connsiteY16" fmla="*/ 281354 h 328246"/>
                <a:gd name="connsiteX17" fmla="*/ 457200 w 1583301"/>
                <a:gd name="connsiteY17" fmla="*/ 293077 h 328246"/>
                <a:gd name="connsiteX18" fmla="*/ 550985 w 1583301"/>
                <a:gd name="connsiteY18" fmla="*/ 304800 h 328246"/>
                <a:gd name="connsiteX19" fmla="*/ 550985 w 1583301"/>
                <a:gd name="connsiteY19" fmla="*/ 328246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3301" h="328246">
                  <a:moveTo>
                    <a:pt x="0" y="0"/>
                  </a:moveTo>
                  <a:cubicBezTo>
                    <a:pt x="207108" y="3908"/>
                    <a:pt x="414340" y="3553"/>
                    <a:pt x="621323" y="11723"/>
                  </a:cubicBezTo>
                  <a:cubicBezTo>
                    <a:pt x="711469" y="15281"/>
                    <a:pt x="800938" y="29168"/>
                    <a:pt x="890954" y="35169"/>
                  </a:cubicBezTo>
                  <a:lnTo>
                    <a:pt x="1066800" y="46892"/>
                  </a:lnTo>
                  <a:cubicBezTo>
                    <a:pt x="1262150" y="74799"/>
                    <a:pt x="1007098" y="40681"/>
                    <a:pt x="1348154" y="70338"/>
                  </a:cubicBezTo>
                  <a:cubicBezTo>
                    <a:pt x="1371834" y="72397"/>
                    <a:pt x="1395000" y="78447"/>
                    <a:pt x="1418493" y="82061"/>
                  </a:cubicBezTo>
                  <a:cubicBezTo>
                    <a:pt x="1445803" y="86263"/>
                    <a:pt x="1473200" y="89876"/>
                    <a:pt x="1500554" y="93784"/>
                  </a:cubicBezTo>
                  <a:cubicBezTo>
                    <a:pt x="1516185" y="101599"/>
                    <a:pt x="1531383" y="110346"/>
                    <a:pt x="1547446" y="117230"/>
                  </a:cubicBezTo>
                  <a:cubicBezTo>
                    <a:pt x="1558804" y="122098"/>
                    <a:pt x="1588142" y="117901"/>
                    <a:pt x="1582616" y="128954"/>
                  </a:cubicBezTo>
                  <a:cubicBezTo>
                    <a:pt x="1575411" y="143365"/>
                    <a:pt x="1551810" y="139783"/>
                    <a:pt x="1535723" y="140677"/>
                  </a:cubicBezTo>
                  <a:cubicBezTo>
                    <a:pt x="1270151" y="155431"/>
                    <a:pt x="1004277" y="164123"/>
                    <a:pt x="738554" y="175846"/>
                  </a:cubicBezTo>
                  <a:cubicBezTo>
                    <a:pt x="398908" y="218301"/>
                    <a:pt x="551505" y="204728"/>
                    <a:pt x="281354" y="222738"/>
                  </a:cubicBezTo>
                  <a:cubicBezTo>
                    <a:pt x="324339" y="226646"/>
                    <a:pt x="367146" y="234461"/>
                    <a:pt x="410308" y="234461"/>
                  </a:cubicBezTo>
                  <a:cubicBezTo>
                    <a:pt x="445694" y="234461"/>
                    <a:pt x="480430" y="222738"/>
                    <a:pt x="515816" y="222738"/>
                  </a:cubicBezTo>
                  <a:cubicBezTo>
                    <a:pt x="557079" y="222738"/>
                    <a:pt x="585056" y="234095"/>
                    <a:pt x="621323" y="246184"/>
                  </a:cubicBezTo>
                  <a:cubicBezTo>
                    <a:pt x="586154" y="250092"/>
                    <a:pt x="550720" y="252090"/>
                    <a:pt x="515816" y="257907"/>
                  </a:cubicBezTo>
                  <a:cubicBezTo>
                    <a:pt x="480279" y="263830"/>
                    <a:pt x="441201" y="262818"/>
                    <a:pt x="410308" y="281354"/>
                  </a:cubicBezTo>
                  <a:cubicBezTo>
                    <a:pt x="396492" y="289643"/>
                    <a:pt x="441307" y="290428"/>
                    <a:pt x="457200" y="293077"/>
                  </a:cubicBezTo>
                  <a:cubicBezTo>
                    <a:pt x="488276" y="298256"/>
                    <a:pt x="521486" y="293738"/>
                    <a:pt x="550985" y="304800"/>
                  </a:cubicBezTo>
                  <a:cubicBezTo>
                    <a:pt x="558303" y="307544"/>
                    <a:pt x="550985" y="320431"/>
                    <a:pt x="550985" y="328246"/>
                  </a:cubicBezTo>
                </a:path>
              </a:pathLst>
            </a:custGeom>
            <a:noFill/>
            <a:ln w="4762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814619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Distributed Computing</a:t>
            </a:r>
            <a:endParaRPr lang="en-US" dirty="0"/>
          </a:p>
        </p:txBody>
      </p:sp>
      <p:sp>
        <p:nvSpPr>
          <p:cNvPr id="3" name="Text Placeholder 2"/>
          <p:cNvSpPr>
            <a:spLocks noGrp="1"/>
          </p:cNvSpPr>
          <p:nvPr>
            <p:ph type="body" sz="quarter" idx="11"/>
          </p:nvPr>
        </p:nvSpPr>
        <p:spPr>
          <a:xfrm>
            <a:off x="408908" y="4584192"/>
            <a:ext cx="4296406" cy="290849"/>
          </a:xfrm>
        </p:spPr>
        <p:txBody>
          <a:bodyPr/>
          <a:lstStyle/>
          <a:p>
            <a:endParaRPr lang="en-US" dirty="0" smtClean="0"/>
          </a:p>
        </p:txBody>
      </p:sp>
    </p:spTree>
    <p:extLst>
      <p:ext uri="{BB962C8B-B14F-4D97-AF65-F5344CB8AC3E}">
        <p14:creationId xmlns:p14="http://schemas.microsoft.com/office/powerpoint/2010/main" val="285698454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6907" y="1295400"/>
            <a:ext cx="8782135" cy="5460597"/>
          </a:xfrm>
        </p:spPr>
        <p:txBody>
          <a:bodyPr/>
          <a:lstStyle/>
          <a:p>
            <a:r>
              <a:rPr lang="en-US" sz="2000" dirty="0"/>
              <a:t>In theoretical computer science, the CAP theorem, also known as Brewer's theorem, states that it is impossible for a distributed computer system to simultaneously provide all three of the following guarantees</a:t>
            </a:r>
            <a:r>
              <a:rPr lang="en-US" sz="2000" dirty="0" smtClean="0"/>
              <a:t>:</a:t>
            </a:r>
            <a:endParaRPr lang="en-US" sz="2000" dirty="0"/>
          </a:p>
          <a:p>
            <a:pPr marL="457200" indent="-457200">
              <a:buFont typeface="Arial" panose="020B0604020202020204" pitchFamily="34" charset="0"/>
              <a:buChar char="•"/>
            </a:pPr>
            <a:r>
              <a:rPr lang="en-US" sz="2000" dirty="0"/>
              <a:t>Consistency (all nodes see the same data at the same time)</a:t>
            </a:r>
          </a:p>
          <a:p>
            <a:pPr marL="457200" indent="-457200">
              <a:buFont typeface="Arial" panose="020B0604020202020204" pitchFamily="34" charset="0"/>
              <a:buChar char="•"/>
            </a:pPr>
            <a:r>
              <a:rPr lang="en-US" sz="2000" dirty="0"/>
              <a:t>Availability (a guarantee that every request receives a response about whether it was successful or failed)</a:t>
            </a:r>
          </a:p>
          <a:p>
            <a:pPr marL="457200" indent="-457200">
              <a:buFont typeface="Arial" panose="020B0604020202020204" pitchFamily="34" charset="0"/>
              <a:buChar char="•"/>
            </a:pPr>
            <a:r>
              <a:rPr lang="en-US" sz="2000" dirty="0"/>
              <a:t>Partition tolerance (the system continues to operate despite arbitrary message loss or failure of part of the system)</a:t>
            </a:r>
          </a:p>
          <a:p>
            <a:r>
              <a:rPr lang="en-US" sz="2000" dirty="0"/>
              <a:t>According to the theorem, a distributed system cannot satisfy all three of these guarantees at the same </a:t>
            </a:r>
            <a:r>
              <a:rPr lang="en-US" sz="2000" dirty="0" smtClean="0"/>
              <a:t>time</a:t>
            </a:r>
            <a:r>
              <a:rPr lang="en-US" sz="2000" dirty="0"/>
              <a:t>.</a:t>
            </a:r>
            <a:r>
              <a:rPr lang="en-US" sz="2000" dirty="0" smtClean="0"/>
              <a:t> </a:t>
            </a:r>
            <a:r>
              <a:rPr lang="en-US" sz="2000" dirty="0"/>
              <a:t>In May 2012 Brewer clarified some of his positions on why the oft-used "two out of three" concept can be misleading or misapplied</a:t>
            </a:r>
            <a:r>
              <a:rPr lang="en-US" sz="2000" dirty="0" smtClean="0"/>
              <a:t>.</a:t>
            </a:r>
            <a:br>
              <a:rPr lang="en-US" sz="2000" dirty="0" smtClean="0"/>
            </a:br>
            <a:r>
              <a:rPr lang="en-US" sz="2000" dirty="0" smtClean="0"/>
              <a:t/>
            </a:r>
            <a:br>
              <a:rPr lang="en-US" sz="2000" dirty="0" smtClean="0"/>
            </a:br>
            <a:r>
              <a:rPr lang="en-US" sz="2000" dirty="0" smtClean="0"/>
              <a:t>Source: </a:t>
            </a:r>
            <a:r>
              <a:rPr lang="en-US" sz="2000" dirty="0">
                <a:hlinkClick r:id="rId2"/>
              </a:rPr>
              <a:t>http://en.wikipedia.org/wiki/CAP_theorem</a:t>
            </a:r>
            <a:endParaRPr lang="en-US" sz="2000" dirty="0" smtClean="0"/>
          </a:p>
        </p:txBody>
      </p:sp>
      <p:sp>
        <p:nvSpPr>
          <p:cNvPr id="3" name="Title 2"/>
          <p:cNvSpPr>
            <a:spLocks noGrp="1"/>
          </p:cNvSpPr>
          <p:nvPr>
            <p:ph type="title"/>
          </p:nvPr>
        </p:nvSpPr>
        <p:spPr>
          <a:xfrm>
            <a:off x="406907" y="243840"/>
            <a:ext cx="8787386" cy="599972"/>
          </a:xfrm>
        </p:spPr>
        <p:txBody>
          <a:bodyPr/>
          <a:lstStyle/>
          <a:p>
            <a:r>
              <a:rPr lang="en-US" dirty="0" smtClean="0"/>
              <a:t>CAP Theorem</a:t>
            </a:r>
            <a:endParaRPr lang="en-US" dirty="0"/>
          </a:p>
        </p:txBody>
      </p:sp>
    </p:spTree>
    <p:extLst>
      <p:ext uri="{BB962C8B-B14F-4D97-AF65-F5344CB8AC3E}">
        <p14:creationId xmlns:p14="http://schemas.microsoft.com/office/powerpoint/2010/main" val="33767215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6907" y="1295400"/>
            <a:ext cx="8782135" cy="4847481"/>
          </a:xfrm>
        </p:spPr>
        <p:txBody>
          <a:bodyPr/>
          <a:lstStyle/>
          <a:p>
            <a:endParaRPr lang="en-US" sz="2000" dirty="0" smtClean="0"/>
          </a:p>
          <a:p>
            <a:r>
              <a:rPr lang="en-US" sz="2000" dirty="0"/>
              <a:t> </a:t>
            </a:r>
            <a:r>
              <a:rPr lang="en-US" sz="2000" dirty="0" smtClean="0"/>
              <a:t>”CAP </a:t>
            </a:r>
            <a:r>
              <a:rPr lang="en-US" sz="2000" dirty="0"/>
              <a:t>prohibits only a tiny part of the design space: perfect availability and consistency in the presence of partitions, which are rare</a:t>
            </a:r>
            <a:r>
              <a:rPr lang="en-US" sz="2000" dirty="0" smtClean="0"/>
              <a:t>.</a:t>
            </a:r>
          </a:p>
          <a:p>
            <a:r>
              <a:rPr lang="en-US" sz="2000" dirty="0" smtClean="0"/>
              <a:t>…</a:t>
            </a:r>
          </a:p>
          <a:p>
            <a:r>
              <a:rPr lang="en-US" sz="2000" dirty="0" smtClean="0"/>
              <a:t>The </a:t>
            </a:r>
            <a:r>
              <a:rPr lang="en-US" sz="2000" dirty="0"/>
              <a:t>modern CAP goal should be to maximize combinations of consistency and availability that make sense for the specific </a:t>
            </a:r>
            <a:r>
              <a:rPr lang="en-US" sz="2000" dirty="0" smtClean="0"/>
              <a:t>application.”</a:t>
            </a:r>
            <a:endParaRPr lang="en-US" sz="2000" dirty="0"/>
          </a:p>
          <a:p>
            <a:r>
              <a:rPr lang="en-US" sz="2000" dirty="0" smtClean="0"/>
              <a:t>Eric Brewer</a:t>
            </a:r>
            <a:br>
              <a:rPr lang="en-US" sz="2000" dirty="0" smtClean="0"/>
            </a:br>
            <a:r>
              <a:rPr lang="en-US" sz="2000" dirty="0">
                <a:hlinkClick r:id="rId2"/>
              </a:rPr>
              <a:t>http://www.infoq.com/articles/cap-twelve-years-later-how-the-rules-have-changed</a:t>
            </a:r>
            <a:endParaRPr lang="en-US" sz="2000" dirty="0"/>
          </a:p>
          <a:p>
            <a:endParaRPr lang="en-US" sz="2000" dirty="0" smtClean="0"/>
          </a:p>
          <a:p>
            <a:endParaRPr lang="en-US" sz="2000" dirty="0" smtClean="0"/>
          </a:p>
        </p:txBody>
      </p:sp>
      <p:sp>
        <p:nvSpPr>
          <p:cNvPr id="3" name="Title 2"/>
          <p:cNvSpPr>
            <a:spLocks noGrp="1"/>
          </p:cNvSpPr>
          <p:nvPr>
            <p:ph type="title"/>
          </p:nvPr>
        </p:nvSpPr>
        <p:spPr>
          <a:xfrm>
            <a:off x="406907" y="243840"/>
            <a:ext cx="8787386" cy="599972"/>
          </a:xfrm>
        </p:spPr>
        <p:txBody>
          <a:bodyPr/>
          <a:lstStyle/>
          <a:p>
            <a:r>
              <a:rPr lang="en-US" dirty="0" smtClean="0"/>
              <a:t>CAP Theorem: 12 Years Later</a:t>
            </a:r>
            <a:endParaRPr lang="en-US" dirty="0"/>
          </a:p>
        </p:txBody>
      </p:sp>
    </p:spTree>
    <p:extLst>
      <p:ext uri="{BB962C8B-B14F-4D97-AF65-F5344CB8AC3E}">
        <p14:creationId xmlns:p14="http://schemas.microsoft.com/office/powerpoint/2010/main" val="3381639434"/>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3524426"/>
          </a:xfrm>
        </p:spPr>
        <p:txBody>
          <a:bodyPr/>
          <a:lstStyle/>
          <a:p>
            <a:pPr marL="457200" indent="-457200">
              <a:buFont typeface="Arial" panose="020B0604020202020204" pitchFamily="34" charset="0"/>
              <a:buChar char="•"/>
            </a:pPr>
            <a:r>
              <a:rPr lang="en-US" dirty="0" smtClean="0"/>
              <a:t>Delivering software at non-trivial scale</a:t>
            </a:r>
          </a:p>
          <a:p>
            <a:pPr marL="457200" indent="-457200">
              <a:buFont typeface="Arial" panose="020B0604020202020204" pitchFamily="34" charset="0"/>
              <a:buChar char="•"/>
            </a:pPr>
            <a:r>
              <a:rPr lang="en-US" dirty="0" smtClean="0"/>
              <a:t>Scaling across cores, devices, datacenters</a:t>
            </a:r>
          </a:p>
          <a:p>
            <a:pPr marL="457200" indent="-457200">
              <a:buFont typeface="Arial" panose="020B0604020202020204" pitchFamily="34" charset="0"/>
              <a:buChar char="•"/>
            </a:pPr>
            <a:r>
              <a:rPr lang="en-US" dirty="0" smtClean="0"/>
              <a:t>Identify constraints </a:t>
            </a:r>
            <a:endParaRPr lang="en-US" dirty="0"/>
          </a:p>
          <a:p>
            <a:pPr marL="457200" lvl="1" indent="-457200">
              <a:buFont typeface="Arial" panose="020B0604020202020204" pitchFamily="34" charset="0"/>
              <a:buChar char="•"/>
            </a:pPr>
            <a:r>
              <a:rPr lang="en-US" dirty="0" smtClean="0"/>
              <a:t>Scale Units</a:t>
            </a:r>
          </a:p>
          <a:p>
            <a:pPr marL="457200" lvl="1" indent="-457200">
              <a:buFont typeface="Arial" panose="020B0604020202020204" pitchFamily="34" charset="0"/>
              <a:buChar char="•"/>
            </a:pPr>
            <a:r>
              <a:rPr lang="en-US" dirty="0" smtClean="0"/>
              <a:t>Power Requirements</a:t>
            </a:r>
          </a:p>
          <a:p>
            <a:pPr marL="457200" lvl="1" indent="-457200">
              <a:buFont typeface="Arial" panose="020B0604020202020204" pitchFamily="34" charset="0"/>
              <a:buChar char="•"/>
            </a:pPr>
            <a:r>
              <a:rPr lang="en-US" dirty="0" smtClean="0"/>
              <a:t>Latency</a:t>
            </a:r>
          </a:p>
          <a:p>
            <a:pPr marL="457200" lvl="1" indent="-457200">
              <a:buFont typeface="Arial" panose="020B0604020202020204" pitchFamily="34" charset="0"/>
              <a:buChar char="•"/>
            </a:pPr>
            <a:r>
              <a:rPr lang="en-US" dirty="0" smtClean="0"/>
              <a:t>Consistency</a:t>
            </a:r>
          </a:p>
          <a:p>
            <a:pPr marL="457200" lvl="1" indent="-457200">
              <a:buFont typeface="Arial" panose="020B0604020202020204" pitchFamily="34" charset="0"/>
              <a:buChar char="•"/>
            </a:pPr>
            <a:r>
              <a:rPr lang="en-US" dirty="0" smtClean="0"/>
              <a:t>…. Many more</a:t>
            </a:r>
          </a:p>
        </p:txBody>
      </p:sp>
      <p:sp>
        <p:nvSpPr>
          <p:cNvPr id="3" name="Title 2"/>
          <p:cNvSpPr>
            <a:spLocks noGrp="1"/>
          </p:cNvSpPr>
          <p:nvPr>
            <p:ph type="title"/>
          </p:nvPr>
        </p:nvSpPr>
        <p:spPr>
          <a:xfrm>
            <a:off x="406907" y="243840"/>
            <a:ext cx="8787386" cy="599972"/>
          </a:xfrm>
        </p:spPr>
        <p:txBody>
          <a:bodyPr/>
          <a:lstStyle/>
          <a:p>
            <a:r>
              <a:rPr lang="en-US" dirty="0" smtClean="0"/>
              <a:t>Multiple Fronts</a:t>
            </a:r>
            <a:endParaRPr lang="en-US" dirty="0"/>
          </a:p>
        </p:txBody>
      </p:sp>
    </p:spTree>
    <p:extLst>
      <p:ext uri="{BB962C8B-B14F-4D97-AF65-F5344CB8AC3E}">
        <p14:creationId xmlns:p14="http://schemas.microsoft.com/office/powerpoint/2010/main" val="3829751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At-A-Glance</a:t>
            </a:r>
            <a:endParaRPr lang="en-US" dirty="0"/>
          </a:p>
        </p:txBody>
      </p:sp>
      <p:sp>
        <p:nvSpPr>
          <p:cNvPr id="3" name="Content Placeholder 2"/>
          <p:cNvSpPr>
            <a:spLocks noGrp="1"/>
          </p:cNvSpPr>
          <p:nvPr>
            <p:ph sz="quarter" idx="10"/>
          </p:nvPr>
        </p:nvSpPr>
        <p:spPr>
          <a:xfrm>
            <a:off x="408908" y="1561254"/>
            <a:ext cx="8787386" cy="4687181"/>
          </a:xfrm>
        </p:spPr>
        <p:txBody>
          <a:bodyPr/>
          <a:lstStyle/>
          <a:p>
            <a:r>
              <a:rPr lang="en-US" b="1" dirty="0" smtClean="0"/>
              <a:t>Applications: </a:t>
            </a:r>
            <a:r>
              <a:rPr lang="en-US" dirty="0" smtClean="0"/>
              <a:t>Blogs, Ecommerce, Forums, Wiki</a:t>
            </a:r>
          </a:p>
          <a:p>
            <a:r>
              <a:rPr lang="en-US" b="1" dirty="0" smtClean="0"/>
              <a:t>Data:</a:t>
            </a:r>
            <a:r>
              <a:rPr lang="en-US" dirty="0" smtClean="0"/>
              <a:t> SQL,  </a:t>
            </a:r>
            <a:r>
              <a:rPr lang="en-US" dirty="0" err="1" smtClean="0"/>
              <a:t>NoSQL</a:t>
            </a:r>
            <a:r>
              <a:rPr lang="en-US" dirty="0" smtClean="0"/>
              <a:t> Table Storage, 3</a:t>
            </a:r>
            <a:r>
              <a:rPr lang="en-US" baseline="30000" dirty="0" smtClean="0"/>
              <a:t>rd</a:t>
            </a:r>
            <a:r>
              <a:rPr lang="en-US" dirty="0" smtClean="0"/>
              <a:t> Party (</a:t>
            </a:r>
            <a:r>
              <a:rPr lang="en-US" dirty="0" err="1" smtClean="0"/>
              <a:t>MongoDb</a:t>
            </a:r>
            <a:r>
              <a:rPr lang="en-US" dirty="0" smtClean="0"/>
              <a:t>, </a:t>
            </a:r>
            <a:r>
              <a:rPr lang="en-US" dirty="0" err="1" smtClean="0"/>
              <a:t>etc</a:t>
            </a:r>
            <a:r>
              <a:rPr lang="en-US" dirty="0" smtClean="0"/>
              <a:t>)</a:t>
            </a:r>
          </a:p>
          <a:p>
            <a:r>
              <a:rPr lang="en-US" b="1" dirty="0" smtClean="0"/>
              <a:t>Runtime:</a:t>
            </a:r>
            <a:r>
              <a:rPr lang="en-US" dirty="0" smtClean="0"/>
              <a:t> .NET, Java, Node.js, Python, PHP, Ruby … and more</a:t>
            </a:r>
          </a:p>
          <a:p>
            <a:r>
              <a:rPr lang="en-US" b="1" dirty="0" smtClean="0"/>
              <a:t>Middleware:</a:t>
            </a:r>
            <a:r>
              <a:rPr lang="en-US" dirty="0" smtClean="0"/>
              <a:t> Azure Service Bus, BizTalk Services, 3</a:t>
            </a:r>
            <a:r>
              <a:rPr lang="en-US" baseline="30000" dirty="0" smtClean="0"/>
              <a:t>rd</a:t>
            </a:r>
            <a:r>
              <a:rPr lang="en-US" dirty="0" smtClean="0"/>
              <a:t> Party App Services</a:t>
            </a:r>
          </a:p>
          <a:p>
            <a:r>
              <a:rPr lang="en-US" b="1" dirty="0" smtClean="0"/>
              <a:t>O/S:</a:t>
            </a:r>
            <a:r>
              <a:rPr lang="en-US" dirty="0" smtClean="0"/>
              <a:t> Windows, Linux</a:t>
            </a:r>
          </a:p>
          <a:p>
            <a:r>
              <a:rPr lang="en-US" dirty="0" smtClean="0"/>
              <a:t>Virtualization/Servers: XS shared core 768MB to 8 core 56GB </a:t>
            </a:r>
          </a:p>
          <a:p>
            <a:r>
              <a:rPr lang="en-US" b="1" dirty="0" smtClean="0"/>
              <a:t>Storage:</a:t>
            </a:r>
            <a:r>
              <a:rPr lang="en-US" dirty="0" smtClean="0"/>
              <a:t> </a:t>
            </a:r>
            <a:r>
              <a:rPr lang="en-US" dirty="0"/>
              <a:t>Binary Blob </a:t>
            </a:r>
            <a:r>
              <a:rPr lang="en-US" dirty="0" smtClean="0"/>
              <a:t>Storage</a:t>
            </a:r>
          </a:p>
          <a:p>
            <a:r>
              <a:rPr lang="en-US" b="1" dirty="0" smtClean="0"/>
              <a:t>Networking:</a:t>
            </a:r>
            <a:r>
              <a:rPr lang="en-US" dirty="0" smtClean="0"/>
              <a:t> Traffic Manager, VPN</a:t>
            </a:r>
            <a:endParaRPr lang="en-US" dirty="0"/>
          </a:p>
        </p:txBody>
      </p:sp>
    </p:spTree>
    <p:extLst>
      <p:ext uri="{BB962C8B-B14F-4D97-AF65-F5344CB8AC3E}">
        <p14:creationId xmlns:p14="http://schemas.microsoft.com/office/powerpoint/2010/main" val="2054938164"/>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8908" y="1544319"/>
            <a:ext cx="8782135" cy="2670475"/>
          </a:xfrm>
        </p:spPr>
        <p:txBody>
          <a:bodyPr/>
          <a:lstStyle/>
          <a:p>
            <a:pPr marL="457200" indent="-457200">
              <a:buFont typeface="Arial" panose="020B0604020202020204" pitchFamily="34" charset="0"/>
              <a:buChar char="•"/>
            </a:pPr>
            <a:r>
              <a:rPr lang="en-US" dirty="0" smtClean="0"/>
              <a:t>Understand the evils of mutable state</a:t>
            </a:r>
          </a:p>
          <a:p>
            <a:pPr marL="457200" indent="-457200">
              <a:buFont typeface="Arial" panose="020B0604020202020204" pitchFamily="34" charset="0"/>
              <a:buChar char="•"/>
            </a:pPr>
            <a:r>
              <a:rPr lang="en-US" dirty="0" smtClean="0"/>
              <a:t>Learn the powers of immutability</a:t>
            </a:r>
          </a:p>
          <a:p>
            <a:pPr marL="457200" indent="-457200">
              <a:buFont typeface="Arial" panose="020B0604020202020204" pitchFamily="34" charset="0"/>
              <a:buChar char="•"/>
            </a:pPr>
            <a:r>
              <a:rPr lang="en-US" dirty="0" smtClean="0"/>
              <a:t>Learn from the real world</a:t>
            </a:r>
          </a:p>
          <a:p>
            <a:pPr marL="457200" indent="-457200">
              <a:buFont typeface="Arial" panose="020B0604020202020204" pitchFamily="34" charset="0"/>
              <a:buChar char="•"/>
            </a:pPr>
            <a:r>
              <a:rPr lang="en-US" dirty="0" smtClean="0"/>
              <a:t>The answer often lies in workflow</a:t>
            </a:r>
          </a:p>
        </p:txBody>
      </p:sp>
      <p:sp>
        <p:nvSpPr>
          <p:cNvPr id="3" name="Title 2"/>
          <p:cNvSpPr>
            <a:spLocks noGrp="1"/>
          </p:cNvSpPr>
          <p:nvPr>
            <p:ph type="title"/>
          </p:nvPr>
        </p:nvSpPr>
        <p:spPr>
          <a:xfrm>
            <a:off x="406907" y="243840"/>
            <a:ext cx="8787386" cy="599972"/>
          </a:xfrm>
        </p:spPr>
        <p:txBody>
          <a:bodyPr/>
          <a:lstStyle/>
          <a:p>
            <a:r>
              <a:rPr lang="en-US" dirty="0" smtClean="0"/>
              <a:t>Consider Traditional Pitfalls</a:t>
            </a:r>
            <a:endParaRPr lang="en-US" dirty="0"/>
          </a:p>
        </p:txBody>
      </p:sp>
    </p:spTree>
    <p:extLst>
      <p:ext uri="{BB962C8B-B14F-4D97-AF65-F5344CB8AC3E}">
        <p14:creationId xmlns:p14="http://schemas.microsoft.com/office/powerpoint/2010/main" val="1272800465"/>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8907" y="3306899"/>
            <a:ext cx="8787386" cy="800091"/>
          </a:xfrm>
        </p:spPr>
        <p:txBody>
          <a:bodyPr/>
          <a:lstStyle/>
          <a:p>
            <a:r>
              <a:rPr lang="en-US" dirty="0" smtClean="0"/>
              <a:t>Questions</a:t>
            </a:r>
            <a:endParaRPr lang="en-US" dirty="0"/>
          </a:p>
        </p:txBody>
      </p:sp>
      <p:sp>
        <p:nvSpPr>
          <p:cNvPr id="3" name="Text Placeholder 2"/>
          <p:cNvSpPr>
            <a:spLocks noGrp="1"/>
          </p:cNvSpPr>
          <p:nvPr>
            <p:ph type="body" sz="quarter" idx="11"/>
          </p:nvPr>
        </p:nvSpPr>
        <p:spPr>
          <a:xfrm>
            <a:off x="408908" y="4584192"/>
            <a:ext cx="4296406" cy="290849"/>
          </a:xfrm>
        </p:spPr>
        <p:txBody>
          <a:bodyPr/>
          <a:lstStyle/>
          <a:p>
            <a:endParaRPr lang="en-US" dirty="0" smtClean="0"/>
          </a:p>
        </p:txBody>
      </p:sp>
    </p:spTree>
    <p:extLst>
      <p:ext uri="{BB962C8B-B14F-4D97-AF65-F5344CB8AC3E}">
        <p14:creationId xmlns:p14="http://schemas.microsoft.com/office/powerpoint/2010/main" val="2883307807"/>
      </p:ext>
    </p:extLst>
  </p:cSld>
  <p:clrMapOvr>
    <a:masterClrMapping/>
  </p:clrMapOvr>
  <p:transition>
    <p:fade/>
  </p:transition>
  <p:timing>
    <p:tnLst>
      <p:par>
        <p:cTn id="1" dur="indefinite" restart="never" nodeType="tmRoot"/>
      </p:par>
    </p:tnLst>
  </p:timing>
</p:sld>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5.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5.xml.rels><?xml version="1.0" encoding="UTF-8" standalone="yes"?>
<Relationships xmlns="http://schemas.openxmlformats.org/package/2006/relationships"><Relationship Id="rId1" Type="http://schemas.openxmlformats.org/officeDocument/2006/relationships/image" Target="../media/image14.png"/></Relationships>
</file>

<file path=ppt/theme/_rels/theme6.xml.rels><?xml version="1.0" encoding="UTF-8" standalone="yes"?>
<Relationships xmlns="http://schemas.openxmlformats.org/package/2006/relationships"><Relationship Id="rId1" Type="http://schemas.openxmlformats.org/officeDocument/2006/relationships/image" Target="../media/image14.png"/></Relationships>
</file>

<file path=ppt/theme/_rels/theme9.xml.rels><?xml version="1.0" encoding="UTF-8" standalone="yes"?>
<Relationships xmlns="http://schemas.openxmlformats.org/package/2006/relationships"><Relationship Id="rId1" Type="http://schemas.openxmlformats.org/officeDocument/2006/relationships/image" Target="../media/image14.png"/></Relationships>
</file>

<file path=ppt/theme/theme1.xml><?xml version="1.0" encoding="utf-8"?>
<a:theme xmlns:a="http://schemas.openxmlformats.org/drawingml/2006/main" name="1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4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2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3_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LongProperties xmlns="http://schemas.microsoft.com/office/2006/metadata/longProperties"/>
</file>

<file path=customXml/item2.xml><?xml version="1.0" encoding="utf-8"?>
<p:properties xmlns:p="http://schemas.microsoft.com/office/2006/metadata/properties" xmlns:xsi="http://www.w3.org/2001/XMLSchema-instance" xmlns:pc="http://schemas.microsoft.com/office/infopath/2007/PartnerControls">
  <documentManagement>
    <_dlc_DocId xmlns="31ca7197-b85f-45c5-bd97-a77c6391edd4">J3723WUD4S7N-126-50</_dlc_DocId>
    <_dlc_DocIdUrl xmlns="31ca7197-b85f-45c5-bd97-a77c6391edd4">
      <Url>http://veda.parivedasolutions.com/pods/cloud/_layouts/DocIdRedir.aspx?ID=J3723WUD4S7N-126-50</Url>
      <Description>J3723WUD4S7N-126-50</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7DF91F4F0CEEF4B8260E5C60D51EC1A" ma:contentTypeVersion="6" ma:contentTypeDescription="Create a new document." ma:contentTypeScope="" ma:versionID="ace89875ea995782a199800754c999bf">
  <xsd:schema xmlns:xsd="http://www.w3.org/2001/XMLSchema" xmlns:xs="http://www.w3.org/2001/XMLSchema" xmlns:p="http://schemas.microsoft.com/office/2006/metadata/properties" xmlns:ns2="31ca7197-b85f-45c5-bd97-a77c6391edd4" targetNamespace="http://schemas.microsoft.com/office/2006/metadata/properties" ma:root="true" ma:fieldsID="cb6d1f0c6d9e32b6aa07369583e45433" ns2:_="">
    <xsd:import namespace="31ca7197-b85f-45c5-bd97-a77c6391edd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ca7197-b85f-45c5-bd97-a77c6391ed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C6E4279-79BE-494B-99D8-E1384A4D40EA}">
  <ds:schemaRefs>
    <ds:schemaRef ds:uri="http://schemas.microsoft.com/office/2006/metadata/longProperties"/>
  </ds:schemaRefs>
</ds:datastoreItem>
</file>

<file path=customXml/itemProps2.xml><?xml version="1.0" encoding="utf-8"?>
<ds:datastoreItem xmlns:ds="http://schemas.openxmlformats.org/officeDocument/2006/customXml" ds:itemID="{34ADD04F-EA7B-4571-ADB8-EEED9ACF4DBF}">
  <ds:schemaRefs>
    <ds:schemaRef ds:uri="http://schemas.microsoft.com/office/2006/documentManagement/types"/>
    <ds:schemaRef ds:uri="http://purl.org/dc/dcmitype/"/>
    <ds:schemaRef ds:uri="http://schemas.openxmlformats.org/package/2006/metadata/core-properties"/>
    <ds:schemaRef ds:uri="31ca7197-b85f-45c5-bd97-a77c6391edd4"/>
    <ds:schemaRef ds:uri="http://www.w3.org/XML/1998/namespace"/>
    <ds:schemaRef ds:uri="http://schemas.microsoft.com/office/infopath/2007/PartnerControls"/>
    <ds:schemaRef ds:uri="http://purl.org/dc/term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3C58722-A5A1-4B40-9A2D-F304DEF13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ca7197-b85f-45c5-bd97-a77c6391ed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EC22167-E22B-4E65-9D09-63646C9FA515}">
  <ds:schemaRefs>
    <ds:schemaRef ds:uri="http://schemas.microsoft.com/sharepoint/v3/contenttype/forms"/>
  </ds:schemaRefs>
</ds:datastoreItem>
</file>

<file path=customXml/itemProps5.xml><?xml version="1.0" encoding="utf-8"?>
<ds:datastoreItem xmlns:ds="http://schemas.openxmlformats.org/officeDocument/2006/customXml" ds:itemID="{E527F461-F379-44BB-B86D-F4877BFE218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Pariveda Solutions Presentation Template</Template>
  <TotalTime>3775</TotalTime>
  <Words>7157</Words>
  <Application>Microsoft Office PowerPoint</Application>
  <PresentationFormat>Custom</PresentationFormat>
  <Paragraphs>1480</Paragraphs>
  <Slides>91</Slides>
  <Notes>42</Notes>
  <HiddenSlides>0</HiddenSlides>
  <MMClips>0</MMClips>
  <ScaleCrop>false</ScaleCrop>
  <HeadingPairs>
    <vt:vector size="6" baseType="variant">
      <vt:variant>
        <vt:lpstr>Fonts Used</vt:lpstr>
      </vt:variant>
      <vt:variant>
        <vt:i4>6</vt:i4>
      </vt:variant>
      <vt:variant>
        <vt:lpstr>Theme</vt:lpstr>
      </vt:variant>
      <vt:variant>
        <vt:i4>16</vt:i4>
      </vt:variant>
      <vt:variant>
        <vt:lpstr>Slide Titles</vt:lpstr>
      </vt:variant>
      <vt:variant>
        <vt:i4>91</vt:i4>
      </vt:variant>
    </vt:vector>
  </HeadingPairs>
  <TitlesOfParts>
    <vt:vector size="113" baseType="lpstr">
      <vt:lpstr>Arial</vt:lpstr>
      <vt:lpstr>Calibri</vt:lpstr>
      <vt:lpstr>Consolas</vt:lpstr>
      <vt:lpstr>Segoe UI</vt:lpstr>
      <vt:lpstr>Segoe UI Light</vt:lpstr>
      <vt:lpstr>Wingdings</vt:lpstr>
      <vt:lpstr>1_Accent Color Transition Slides</vt:lpstr>
      <vt:lpstr>Windows_Azure_DevCamp_16x9_Template - FINAL2</vt:lpstr>
      <vt:lpstr>1_Windows_Azure_DevCamp_16x9_Template - FINAL2</vt:lpstr>
      <vt:lpstr>2_Windows_Azure_DevCamp_16x9_Template - FINAL2</vt:lpstr>
      <vt:lpstr>MS1444_Windows Azure Template 16x9_r08b</vt:lpstr>
      <vt:lpstr>MS1444_Windows Azure Template 16x9_r08a</vt:lpstr>
      <vt:lpstr>Accent Color Transition Slides</vt:lpstr>
      <vt:lpstr>3_Windows_Azure_DevCamp_16x9_Template - FINAL2</vt:lpstr>
      <vt:lpstr>1_MS1444_Windows Azure Template 16x9_r08a</vt:lpstr>
      <vt:lpstr>2_Accent Color Transition Slides</vt:lpstr>
      <vt:lpstr>4_Windows_Azure_DevCamp_16x9_Template - FINAL2</vt:lpstr>
      <vt:lpstr>3_Accent Color Transition Slides</vt:lpstr>
      <vt:lpstr>Azure_PPT_template 1</vt:lpstr>
      <vt:lpstr>1_MS1444_Windows Azure Template 16x9_r08b</vt:lpstr>
      <vt:lpstr>2_MS1444_Windows Azure Template 16x9_r08b</vt:lpstr>
      <vt:lpstr>3_MS1444_Windows Azure Template 16x9_r08b</vt:lpstr>
      <vt:lpstr>Windows Azure … everything you wanted to know (or should)</vt:lpstr>
      <vt:lpstr>What we’ll be talking about</vt:lpstr>
      <vt:lpstr>How We Got Here</vt:lpstr>
      <vt:lpstr>Compute Delivery Models</vt:lpstr>
      <vt:lpstr>… another Perspective</vt:lpstr>
      <vt:lpstr>Some Examples</vt:lpstr>
      <vt:lpstr>Azure At-A-Glance</vt:lpstr>
      <vt:lpstr>Azure At-A-Glance</vt:lpstr>
      <vt:lpstr>Azure At-A-Glance</vt:lpstr>
      <vt:lpstr>Cloud Services</vt:lpstr>
      <vt:lpstr>Cloud Services</vt:lpstr>
      <vt:lpstr>Cloud Services - Code</vt:lpstr>
      <vt:lpstr>Cloud Services - Code</vt:lpstr>
      <vt:lpstr>Cloud Services - Configuration</vt:lpstr>
      <vt:lpstr>Cloud Services - Configuration</vt:lpstr>
      <vt:lpstr>Cloud Services - Concepts</vt:lpstr>
      <vt:lpstr>Cloud Services - Features</vt:lpstr>
      <vt:lpstr>Cloud Services - Features</vt:lpstr>
      <vt:lpstr>Cloud Services - Features</vt:lpstr>
      <vt:lpstr>Cloud Services – Best Practices</vt:lpstr>
      <vt:lpstr>Questions</vt:lpstr>
      <vt:lpstr>Virtual Machines</vt:lpstr>
      <vt:lpstr>Virtual Machines</vt:lpstr>
      <vt:lpstr>Virtual Machines</vt:lpstr>
      <vt:lpstr>Azure Web Sites</vt:lpstr>
      <vt:lpstr>Azure Web Sites</vt:lpstr>
      <vt:lpstr>Azure Web Sites - Modes</vt:lpstr>
      <vt:lpstr>Azure Web Sites - Pricing</vt:lpstr>
      <vt:lpstr>Azure Mobile Services</vt:lpstr>
      <vt:lpstr>Azure Mobile Services</vt:lpstr>
      <vt:lpstr>Azure Mobile Services</vt:lpstr>
      <vt:lpstr>Access Control Service</vt:lpstr>
      <vt:lpstr>How do I authenticate users in Azure?</vt:lpstr>
      <vt:lpstr>How is Azure ACS different?</vt:lpstr>
      <vt:lpstr>ACS authentication for low D people</vt:lpstr>
      <vt:lpstr>ACS authentication for high D people</vt:lpstr>
      <vt:lpstr>What are claims and roles?</vt:lpstr>
      <vt:lpstr>Azure Service Bus</vt:lpstr>
      <vt:lpstr>What is Service Bus?</vt:lpstr>
      <vt:lpstr>Service Bus Brokered Messaging</vt:lpstr>
      <vt:lpstr>Programming Model Options</vt:lpstr>
      <vt:lpstr>Connectivity Options</vt:lpstr>
      <vt:lpstr>Message Model</vt:lpstr>
      <vt:lpstr>Message Dimensions</vt:lpstr>
      <vt:lpstr>Message Protocol Mapping: HTTP</vt:lpstr>
      <vt:lpstr>Brokered Transfer</vt:lpstr>
      <vt:lpstr>Competing Consumer</vt:lpstr>
      <vt:lpstr>Fan-In</vt:lpstr>
      <vt:lpstr>Taps and Fan-Out</vt:lpstr>
      <vt:lpstr>Filtering</vt:lpstr>
      <vt:lpstr>Partitioning</vt:lpstr>
      <vt:lpstr>Storage</vt:lpstr>
      <vt:lpstr>Let’s talk about how data works in Azure</vt:lpstr>
      <vt:lpstr>How does data work in Windows Azure?</vt:lpstr>
      <vt:lpstr>Azure Data Management </vt:lpstr>
      <vt:lpstr>Azure Table Storage</vt:lpstr>
      <vt:lpstr>Table Storage Concepts </vt:lpstr>
      <vt:lpstr>Table Details</vt:lpstr>
      <vt:lpstr>No Fixed Schema</vt:lpstr>
      <vt:lpstr>Purpose of the PartitionKey</vt:lpstr>
      <vt:lpstr>Scalability</vt:lpstr>
      <vt:lpstr>Accessing Table Storage</vt:lpstr>
      <vt:lpstr>Why are there two keys?</vt:lpstr>
      <vt:lpstr>Accessing Table Storage (Cont.)</vt:lpstr>
      <vt:lpstr>Querying Table Storage v2.0 - Insert</vt:lpstr>
      <vt:lpstr>Querying Table Storage v2.0 - Query</vt:lpstr>
      <vt:lpstr>Table Limitations</vt:lpstr>
      <vt:lpstr>Tools</vt:lpstr>
      <vt:lpstr>How to create and connect to storage account</vt:lpstr>
      <vt:lpstr>Azure Data Management </vt:lpstr>
      <vt:lpstr>Azure Blob Storage</vt:lpstr>
      <vt:lpstr>Blob Storage Concepts</vt:lpstr>
      <vt:lpstr>Blob Details</vt:lpstr>
      <vt:lpstr>Blob Details</vt:lpstr>
      <vt:lpstr>Blob Details</vt:lpstr>
      <vt:lpstr>Blob Containers</vt:lpstr>
      <vt:lpstr>Enumerating Blobs</vt:lpstr>
      <vt:lpstr>Pagination</vt:lpstr>
      <vt:lpstr>Storage Account Best Practices</vt:lpstr>
      <vt:lpstr>Team Foundation Service</vt:lpstr>
      <vt:lpstr>What is TFS? (Service…not Server)</vt:lpstr>
      <vt:lpstr>How do I manage my team?</vt:lpstr>
      <vt:lpstr>How do we handle source code?</vt:lpstr>
      <vt:lpstr>How do we build and deploy our code?</vt:lpstr>
      <vt:lpstr>How much does it cost?</vt:lpstr>
      <vt:lpstr>Distributed Computing</vt:lpstr>
      <vt:lpstr>CAP Theorem</vt:lpstr>
      <vt:lpstr>CAP Theorem: 12 Years Later</vt:lpstr>
      <vt:lpstr>Multiple Fronts</vt:lpstr>
      <vt:lpstr>Consider Traditional Pitfalls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Document Name     City, State Month xx, 20XX</dc:title>
  <dc:creator>Probstfeld, Matt</dc:creator>
  <cp:lastModifiedBy>Smitham, Craig</cp:lastModifiedBy>
  <cp:revision>182</cp:revision>
  <dcterms:created xsi:type="dcterms:W3CDTF">2013-08-25T20:49:09Z</dcterms:created>
  <dcterms:modified xsi:type="dcterms:W3CDTF">2013-09-20T15:27:39Z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35300.0000000000</vt:lpwstr>
  </property>
  <property fmtid="{D5CDD505-2E9C-101B-9397-08002B2CF9AE}" pid="3" name="CSClassID_1">
    <vt:lpwstr/>
  </property>
  <property fmtid="{D5CDD505-2E9C-101B-9397-08002B2CF9AE}" pid="4" name="CSClassNames_1">
    <vt:lpwstr/>
  </property>
  <property fmtid="{D5CDD505-2E9C-101B-9397-08002B2CF9AE}" pid="5" name="CSClassificationMetaXML">
    <vt:lpwstr>AUTOCLASSIFIED|2009-06-03 01:51:45|2009-06-03 01:51:45|True|73c492af-c19b-4924-8345-f2d30417e295|</vt:lpwstr>
  </property>
  <property fmtid="{D5CDD505-2E9C-101B-9397-08002B2CF9AE}" pid="6" name="_dlc_DocId">
    <vt:lpwstr>PARD-33-1</vt:lpwstr>
  </property>
  <property fmtid="{D5CDD505-2E9C-101B-9397-08002B2CF9AE}" pid="7" name="_dlc_DocIdItemGuid">
    <vt:lpwstr>e738134b-69ef-4626-9df0-c5ccef7e9364</vt:lpwstr>
  </property>
  <property fmtid="{D5CDD505-2E9C-101B-9397-08002B2CF9AE}" pid="8" name="_dlc_DocIdUrl">
    <vt:lpwstr>http://deepblue.parivedasolutions.com/Docs/delivery/_layouts/DocIdRedir.aspx?ID=PARD-33-1, PARD-33-1</vt:lpwstr>
  </property>
  <property fmtid="{D5CDD505-2E9C-101B-9397-08002B2CF9AE}" pid="9" name="ContentTypeId">
    <vt:lpwstr>0x01010027DF91F4F0CEEF4B8260E5C60D51EC1A</vt:lpwstr>
  </property>
</Properties>
</file>